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256" r:id="rId3"/>
    <p:sldId id="264" r:id="rId4"/>
    <p:sldId id="258" r:id="rId5"/>
    <p:sldId id="259" r:id="rId6"/>
    <p:sldId id="260" r:id="rId7"/>
    <p:sldId id="261" r:id="rId8"/>
    <p:sldId id="263" r:id="rId9"/>
    <p:sldId id="262" r:id="rId10"/>
    <p:sldId id="265" r:id="rId11"/>
    <p:sldId id="267" r:id="rId12"/>
    <p:sldId id="266" r:id="rId13"/>
    <p:sldId id="269" r:id="rId14"/>
    <p:sldId id="268" r:id="rId15"/>
    <p:sldId id="271" r:id="rId16"/>
    <p:sldId id="272" r:id="rId17"/>
    <p:sldId id="273" r:id="rId18"/>
    <p:sldId id="277" r:id="rId19"/>
    <p:sldId id="274" r:id="rId20"/>
    <p:sldId id="275" r:id="rId21"/>
    <p:sldId id="279" r:id="rId22"/>
    <p:sldId id="280" r:id="rId23"/>
    <p:sldId id="28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a:srgbClr val="05FBFF"/>
    <a:srgbClr val="F3F3F3"/>
    <a:srgbClr val="F5F5F5"/>
    <a:srgbClr val="F2F0F0"/>
    <a:srgbClr val="F7F7F7"/>
    <a:srgbClr val="FC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55D142-53F9-4CB5-A8FB-E260BB9BE363}" v="526" dt="2020-04-30T14:39:13.008"/>
    <p1510:client id="{14B61B02-9A4C-4F5D-9294-A958A8DBD5CB}" v="935" dt="2020-05-01T07:46:43.907"/>
    <p1510:client id="{514D45CF-D505-4184-A722-AD87D887E825}" v="17" dt="2020-05-02T15:16:21.229"/>
    <p1510:client id="{557E42C5-8412-4D39-A919-84DF0871D1DD}" v="634" dt="2020-05-02T13:16:30.865"/>
    <p1510:client id="{73699BF2-5063-4046-B139-B0D5D1CD206F}" v="63" dt="2020-05-01T14:21:50.807"/>
    <p1510:client id="{77089B9C-9AC7-42EE-A6FD-D8449F606334}" v="4337" dt="2020-05-01T09:00:15.366"/>
    <p1510:client id="{AB791BAB-0AEC-4782-8170-ED4205B3A13A}" v="664" dt="2020-05-02T14:50:11.011"/>
    <p1510:client id="{B7BEAC7E-BB06-4D2F-8F39-12C6B85C37AB}" v="509" dt="2020-05-02T15:53:44.306"/>
    <p1510:client id="{C76B3A4F-01B4-4922-BF4D-41B09B4AAA3D}" v="7662" dt="2020-05-01T17:28:47.475"/>
    <p1510:client id="{C7AF22B3-5B63-48BB-90A6-CA29B9A2F03B}" v="65" dt="2020-05-02T15:28:08.096"/>
    <p1510:client id="{CD184286-0E61-4A38-A34C-AF80CA392A17}" v="4757" dt="2020-05-01T12:29:55.618"/>
    <p1510:client id="{E9A65C68-B749-4F1D-ADCA-51BCD42B5F9B}" v="2976" dt="2020-05-02T17:22:51.9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distributordatasolutions.com/portfolio_page/springfield-electric-supply-company/" TargetMode="External"/><Relationship Id="rId2" Type="http://schemas.openxmlformats.org/officeDocument/2006/relationships/hyperlink" Target="https://www.distributordatasolutions.com/portfolio_page"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160;https:/media.distributordatasolutions.com/schneider2/2019q4/d5d784c87b28089da638efc1c3fcb8d012150acb.pdf"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linkddl.com/site/distributordatasolutions.com" TargetMode="External"/><Relationship Id="rId2" Type="http://schemas.openxmlformats.org/officeDocument/2006/relationships/hyperlink" Target="http://www.canadianelectricalwholesaler.ca/latest-news/1884-what-is-good-product-content" TargetMode="External"/><Relationship Id="rId1" Type="http://schemas.openxmlformats.org/officeDocument/2006/relationships/slideLayout" Target="../slideLayouts/slideLayout1.xml"/><Relationship Id="rId5" Type="http://schemas.openxmlformats.org/officeDocument/2006/relationships/hyperlink" Target="https://electricaltrends.com/" TargetMode="External"/><Relationship Id="rId4" Type="http://schemas.openxmlformats.org/officeDocument/2006/relationships/hyperlink" Target="https://www.sitelinks.info/snap36.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ABEDCA-8628-4304-9D78-8E04A1F79D8E}"/>
              </a:ext>
            </a:extLst>
          </p:cNvPr>
          <p:cNvSpPr txBox="1"/>
          <p:nvPr/>
        </p:nvSpPr>
        <p:spPr>
          <a:xfrm>
            <a:off x="3703607" y="2884098"/>
            <a:ext cx="4799162" cy="861774"/>
          </a:xfrm>
          <a:prstGeom prst="rect">
            <a:avLst/>
          </a:prstGeom>
          <a:solidFill>
            <a:schemeClr val="bg1"/>
          </a:solidFill>
          <a:ln>
            <a:solidFill>
              <a:schemeClr val="accent2">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rgbClr val="C55A11"/>
                </a:solidFill>
              </a:rPr>
              <a:t>SEO Analysis</a:t>
            </a:r>
            <a:endParaRPr lang="en-US" sz="5000" b="1">
              <a:solidFill>
                <a:srgbClr val="C55A11"/>
              </a:solidFill>
              <a:cs typeface="Calibri"/>
            </a:endParaRPr>
          </a:p>
        </p:txBody>
      </p:sp>
      <p:pic>
        <p:nvPicPr>
          <p:cNvPr id="5" name="Picture 5" descr="A picture containing drawing&#10;&#10;Description generated with very high confidence">
            <a:extLst>
              <a:ext uri="{FF2B5EF4-FFF2-40B4-BE49-F238E27FC236}">
                <a16:creationId xmlns:a16="http://schemas.microsoft.com/office/drawing/2014/main" id="{C87AAC2A-87D8-4E51-A213-119905378346}"/>
              </a:ext>
            </a:extLst>
          </p:cNvPr>
          <p:cNvPicPr>
            <a:picLocks noChangeAspect="1"/>
          </p:cNvPicPr>
          <p:nvPr/>
        </p:nvPicPr>
        <p:blipFill>
          <a:blip r:embed="rId2"/>
          <a:stretch>
            <a:fillRect/>
          </a:stretch>
        </p:blipFill>
        <p:spPr>
          <a:xfrm>
            <a:off x="4494363" y="1628703"/>
            <a:ext cx="3217652" cy="1055801"/>
          </a:xfrm>
          <a:prstGeom prst="rect">
            <a:avLst/>
          </a:prstGeom>
        </p:spPr>
      </p:pic>
    </p:spTree>
    <p:extLst>
      <p:ext uri="{BB962C8B-B14F-4D97-AF65-F5344CB8AC3E}">
        <p14:creationId xmlns:p14="http://schemas.microsoft.com/office/powerpoint/2010/main" val="803820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8FB9F0-1D01-4018-80A0-D319757FB3F8}"/>
              </a:ext>
            </a:extLst>
          </p:cNvPr>
          <p:cNvSpPr txBox="1"/>
          <p:nvPr/>
        </p:nvSpPr>
        <p:spPr>
          <a:xfrm>
            <a:off x="1568391" y="3430977"/>
            <a:ext cx="9054857" cy="333617"/>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pPr>
            <a:r>
              <a:rPr lang="en-US" sz="1400">
                <a:ea typeface="+mn-lt"/>
                <a:cs typeface="+mn-lt"/>
              </a:rPr>
              <a:t>Although we are continuously promoting our website on social media but for more website visits we need to focus on SEO.</a:t>
            </a:r>
          </a:p>
        </p:txBody>
      </p:sp>
      <p:pic>
        <p:nvPicPr>
          <p:cNvPr id="2" name="Picture 2" descr="A screenshot of a social media post&#10;&#10;Description generated with very high confidence">
            <a:extLst>
              <a:ext uri="{FF2B5EF4-FFF2-40B4-BE49-F238E27FC236}">
                <a16:creationId xmlns:a16="http://schemas.microsoft.com/office/drawing/2014/main" id="{60B33451-5ADC-47C4-B60A-BC225D867D56}"/>
              </a:ext>
            </a:extLst>
          </p:cNvPr>
          <p:cNvPicPr>
            <a:picLocks noChangeAspect="1"/>
          </p:cNvPicPr>
          <p:nvPr/>
        </p:nvPicPr>
        <p:blipFill>
          <a:blip r:embed="rId2"/>
          <a:stretch>
            <a:fillRect/>
          </a:stretch>
        </p:blipFill>
        <p:spPr>
          <a:xfrm>
            <a:off x="353682" y="284650"/>
            <a:ext cx="3361427" cy="2910022"/>
          </a:xfrm>
          <a:prstGeom prst="rect">
            <a:avLst/>
          </a:prstGeom>
        </p:spPr>
      </p:pic>
      <p:pic>
        <p:nvPicPr>
          <p:cNvPr id="4" name="Picture 5" descr="A screenshot of a social media post&#10;&#10;Description generated with very high confidence">
            <a:extLst>
              <a:ext uri="{FF2B5EF4-FFF2-40B4-BE49-F238E27FC236}">
                <a16:creationId xmlns:a16="http://schemas.microsoft.com/office/drawing/2014/main" id="{092A9862-CEB0-44D6-8631-6D1CCAC326E5}"/>
              </a:ext>
            </a:extLst>
          </p:cNvPr>
          <p:cNvPicPr>
            <a:picLocks noChangeAspect="1"/>
          </p:cNvPicPr>
          <p:nvPr/>
        </p:nvPicPr>
        <p:blipFill>
          <a:blip r:embed="rId3"/>
          <a:stretch>
            <a:fillRect/>
          </a:stretch>
        </p:blipFill>
        <p:spPr>
          <a:xfrm>
            <a:off x="4106173" y="273104"/>
            <a:ext cx="3648974" cy="2904359"/>
          </a:xfrm>
          <a:prstGeom prst="rect">
            <a:avLst/>
          </a:prstGeom>
        </p:spPr>
      </p:pic>
      <p:pic>
        <p:nvPicPr>
          <p:cNvPr id="7" name="Picture 7" descr="A screenshot of a cell phone&#10;&#10;Description generated with very high confidence">
            <a:extLst>
              <a:ext uri="{FF2B5EF4-FFF2-40B4-BE49-F238E27FC236}">
                <a16:creationId xmlns:a16="http://schemas.microsoft.com/office/drawing/2014/main" id="{670702FD-4131-46E8-9FA9-0B122AAA5CFD}"/>
              </a:ext>
            </a:extLst>
          </p:cNvPr>
          <p:cNvPicPr>
            <a:picLocks noChangeAspect="1"/>
          </p:cNvPicPr>
          <p:nvPr/>
        </p:nvPicPr>
        <p:blipFill>
          <a:blip r:embed="rId4"/>
          <a:stretch>
            <a:fillRect/>
          </a:stretch>
        </p:blipFill>
        <p:spPr>
          <a:xfrm>
            <a:off x="8117457" y="280055"/>
            <a:ext cx="3361427" cy="2890456"/>
          </a:xfrm>
          <a:prstGeom prst="rect">
            <a:avLst/>
          </a:prstGeom>
        </p:spPr>
      </p:pic>
      <p:pic>
        <p:nvPicPr>
          <p:cNvPr id="9" name="Picture 9" descr="A screenshot of a person&#10;&#10;Description generated with very high confidence">
            <a:extLst>
              <a:ext uri="{FF2B5EF4-FFF2-40B4-BE49-F238E27FC236}">
                <a16:creationId xmlns:a16="http://schemas.microsoft.com/office/drawing/2014/main" id="{CBE0E738-7C7C-46B1-8DF8-82D76A2399E1}"/>
              </a:ext>
            </a:extLst>
          </p:cNvPr>
          <p:cNvPicPr>
            <a:picLocks noChangeAspect="1"/>
          </p:cNvPicPr>
          <p:nvPr/>
        </p:nvPicPr>
        <p:blipFill>
          <a:blip r:embed="rId5"/>
          <a:stretch>
            <a:fillRect/>
          </a:stretch>
        </p:blipFill>
        <p:spPr>
          <a:xfrm>
            <a:off x="368060" y="4019893"/>
            <a:ext cx="3275162" cy="2700097"/>
          </a:xfrm>
          <a:prstGeom prst="rect">
            <a:avLst/>
          </a:prstGeom>
        </p:spPr>
      </p:pic>
      <p:pic>
        <p:nvPicPr>
          <p:cNvPr id="11" name="Picture 9" descr="People sitting in front of a building&#10;&#10;Description generated with high confidence">
            <a:extLst>
              <a:ext uri="{FF2B5EF4-FFF2-40B4-BE49-F238E27FC236}">
                <a16:creationId xmlns:a16="http://schemas.microsoft.com/office/drawing/2014/main" id="{E4A5F15E-1D35-4607-90E4-D35E87C7F365}"/>
              </a:ext>
            </a:extLst>
          </p:cNvPr>
          <p:cNvPicPr>
            <a:picLocks noChangeAspect="1"/>
          </p:cNvPicPr>
          <p:nvPr/>
        </p:nvPicPr>
        <p:blipFill>
          <a:blip r:embed="rId6"/>
          <a:stretch>
            <a:fillRect/>
          </a:stretch>
        </p:blipFill>
        <p:spPr>
          <a:xfrm>
            <a:off x="4305548" y="4019892"/>
            <a:ext cx="3250221" cy="2700097"/>
          </a:xfrm>
          <a:prstGeom prst="rect">
            <a:avLst/>
          </a:prstGeom>
        </p:spPr>
      </p:pic>
      <p:pic>
        <p:nvPicPr>
          <p:cNvPr id="12" name="Picture 9" descr="A screenshot of a social media post&#10;&#10;Description generated with very high confidence">
            <a:extLst>
              <a:ext uri="{FF2B5EF4-FFF2-40B4-BE49-F238E27FC236}">
                <a16:creationId xmlns:a16="http://schemas.microsoft.com/office/drawing/2014/main" id="{0C042639-C083-4A67-BCC6-4F4A7F7E1D94}"/>
              </a:ext>
            </a:extLst>
          </p:cNvPr>
          <p:cNvPicPr>
            <a:picLocks noChangeAspect="1"/>
          </p:cNvPicPr>
          <p:nvPr/>
        </p:nvPicPr>
        <p:blipFill>
          <a:blip r:embed="rId7"/>
          <a:stretch>
            <a:fillRect/>
          </a:stretch>
        </p:blipFill>
        <p:spPr>
          <a:xfrm>
            <a:off x="8329173" y="4019892"/>
            <a:ext cx="2995500" cy="2700097"/>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8FB9F0-1D01-4018-80A0-D319757FB3F8}"/>
              </a:ext>
            </a:extLst>
          </p:cNvPr>
          <p:cNvSpPr txBox="1"/>
          <p:nvPr/>
        </p:nvSpPr>
        <p:spPr>
          <a:xfrm>
            <a:off x="166779" y="598098"/>
            <a:ext cx="11872819" cy="850682"/>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pPr>
            <a:r>
              <a:rPr lang="en-US" sz="1400">
                <a:ea typeface="+mn-lt"/>
                <a:cs typeface="+mn-lt"/>
              </a:rPr>
              <a:t>After some SEO research and analyzing our competitor's strategy (like Distributor Data Solutions - DDS), we found that we need to focus on some factors by which we can increase our website visitors. Website is like a real life person in the web world. It has to be good itself (good content) and it has to make relationship with other websites. Following are the factors which decide the credit of a website in the web world.</a:t>
            </a:r>
          </a:p>
        </p:txBody>
      </p:sp>
      <p:sp>
        <p:nvSpPr>
          <p:cNvPr id="2" name="TextBox 1">
            <a:extLst>
              <a:ext uri="{FF2B5EF4-FFF2-40B4-BE49-F238E27FC236}">
                <a16:creationId xmlns:a16="http://schemas.microsoft.com/office/drawing/2014/main" id="{B27D7019-9B4F-4335-8280-EE90C44DD9F7}"/>
              </a:ext>
            </a:extLst>
          </p:cNvPr>
          <p:cNvSpPr txBox="1"/>
          <p:nvPr/>
        </p:nvSpPr>
        <p:spPr>
          <a:xfrm>
            <a:off x="296174" y="2179608"/>
            <a:ext cx="10909539" cy="4157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500"/>
              </a:spcAft>
            </a:pPr>
            <a:r>
              <a:rPr lang="en-US" sz="1500" b="1">
                <a:solidFill>
                  <a:schemeClr val="accent2">
                    <a:lumMod val="75000"/>
                  </a:schemeClr>
                </a:solidFill>
              </a:rPr>
              <a:t>1) Title</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2) Description</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3) Keywords</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4) Headings</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5) Paragraphs</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6) Separate details pages for </a:t>
            </a:r>
            <a:r>
              <a:rPr lang="en-US" sz="1500" b="1" err="1">
                <a:solidFill>
                  <a:schemeClr val="accent2">
                    <a:lumMod val="75000"/>
                  </a:schemeClr>
                </a:solidFill>
              </a:rPr>
              <a:t>dataZen</a:t>
            </a:r>
            <a:r>
              <a:rPr lang="en-US" sz="1500" b="1">
                <a:solidFill>
                  <a:schemeClr val="accent2">
                    <a:lumMod val="75000"/>
                  </a:schemeClr>
                </a:solidFill>
              </a:rPr>
              <a:t> BSL</a:t>
            </a:r>
            <a:r>
              <a:rPr lang="en-US" sz="1500">
                <a:solidFill>
                  <a:schemeClr val="accent2">
                    <a:lumMod val="75000"/>
                  </a:schemeClr>
                </a:solidFill>
              </a:rPr>
              <a:t>™ </a:t>
            </a:r>
            <a:r>
              <a:rPr lang="en-US" sz="1500" b="1">
                <a:solidFill>
                  <a:schemeClr val="accent2">
                    <a:lumMod val="75000"/>
                  </a:schemeClr>
                </a:solidFill>
              </a:rPr>
              <a:t>as well as for other services we are offering</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7) Plans page should contain a detailed plans comparison table</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8) Separate customers portfolio section</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rPr>
              <a:t>9) Write articles regarding top selling products (e.g. QO120) and product data (IDW,  Trade services etc.)</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ea typeface="+mn-lt"/>
                <a:cs typeface="+mn-lt"/>
              </a:rPr>
              <a:t>10) Backlinks</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ea typeface="+mn-lt"/>
                <a:cs typeface="+mn-lt"/>
              </a:rPr>
              <a:t>11)</a:t>
            </a:r>
            <a:r>
              <a:rPr lang="en-US" sz="1500" b="1">
                <a:solidFill>
                  <a:srgbClr val="C45911"/>
                </a:solidFill>
                <a:ea typeface="+mn-lt"/>
                <a:cs typeface="+mn-lt"/>
              </a:rPr>
              <a:t> Increase Page Load Speed, Decrease Bounce rate</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ea typeface="+mn-lt"/>
                <a:cs typeface="+mn-lt"/>
              </a:rPr>
              <a:t>12) </a:t>
            </a:r>
            <a:r>
              <a:rPr lang="en-US" sz="1500" b="1">
                <a:solidFill>
                  <a:srgbClr val="C45911"/>
                </a:solidFill>
                <a:ea typeface="+mn-lt"/>
                <a:cs typeface="+mn-lt"/>
              </a:rPr>
              <a:t>Travel agency method</a:t>
            </a:r>
            <a:endParaRPr lang="en-US" sz="1500">
              <a:solidFill>
                <a:srgbClr val="C45911"/>
              </a:solidFill>
              <a:ea typeface="+mn-lt"/>
              <a:cs typeface="+mn-lt"/>
            </a:endParaRPr>
          </a:p>
          <a:p>
            <a:pPr>
              <a:spcAft>
                <a:spcPts val="500"/>
              </a:spcAft>
            </a:pPr>
            <a:r>
              <a:rPr lang="en-US" sz="1500" b="1">
                <a:solidFill>
                  <a:schemeClr val="accent2">
                    <a:lumMod val="75000"/>
                  </a:schemeClr>
                </a:solidFill>
                <a:ea typeface="+mn-lt"/>
                <a:cs typeface="+mn-lt"/>
              </a:rPr>
              <a:t>13) Keyword flow and Ideal website structure</a:t>
            </a:r>
            <a:endParaRPr lang="en-US" sz="1500">
              <a:solidFill>
                <a:schemeClr val="accent2">
                  <a:lumMod val="75000"/>
                </a:schemeClr>
              </a:solidFill>
              <a:ea typeface="+mn-lt"/>
              <a:cs typeface="+mn-lt"/>
            </a:endParaRPr>
          </a:p>
          <a:p>
            <a:pPr>
              <a:spcAft>
                <a:spcPts val="500"/>
              </a:spcAft>
            </a:pPr>
            <a:r>
              <a:rPr lang="en-US" sz="1500" b="1">
                <a:solidFill>
                  <a:schemeClr val="accent2">
                    <a:lumMod val="75000"/>
                  </a:schemeClr>
                </a:solidFill>
                <a:ea typeface="+mn-lt"/>
                <a:cs typeface="+mn-lt"/>
              </a:rPr>
              <a:t>Conclusion</a:t>
            </a:r>
            <a:endParaRPr lang="en-US" sz="1500">
              <a:solidFill>
                <a:schemeClr val="accent2">
                  <a:lumMod val="75000"/>
                </a:schemeClr>
              </a:solidFill>
              <a:cs typeface="Calibri"/>
            </a:endParaRPr>
          </a:p>
        </p:txBody>
      </p:sp>
      <p:sp>
        <p:nvSpPr>
          <p:cNvPr id="3" name="TextBox 2">
            <a:extLst>
              <a:ext uri="{FF2B5EF4-FFF2-40B4-BE49-F238E27FC236}">
                <a16:creationId xmlns:a16="http://schemas.microsoft.com/office/drawing/2014/main" id="{4B677F11-5F42-4F60-B860-1BA833BAC27B}"/>
              </a:ext>
            </a:extLst>
          </p:cNvPr>
          <p:cNvSpPr txBox="1"/>
          <p:nvPr/>
        </p:nvSpPr>
        <p:spPr>
          <a:xfrm>
            <a:off x="253041" y="163326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1">
                    <a:lumMod val="75000"/>
                    <a:lumOff val="25000"/>
                  </a:schemeClr>
                </a:solidFill>
              </a:rPr>
              <a:t>Topics :</a:t>
            </a:r>
            <a:endParaRPr lang="en-US" b="1">
              <a:solidFill>
                <a:schemeClr val="tx1">
                  <a:lumMod val="75000"/>
                  <a:lumOff val="25000"/>
                </a:schemeClr>
              </a:solidFill>
              <a:cs typeface="Calibri"/>
            </a:endParaRPr>
          </a:p>
        </p:txBody>
      </p:sp>
    </p:spTree>
    <p:extLst>
      <p:ext uri="{BB962C8B-B14F-4D97-AF65-F5344CB8AC3E}">
        <p14:creationId xmlns:p14="http://schemas.microsoft.com/office/powerpoint/2010/main" val="371033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01762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1) Title:</a:t>
            </a:r>
            <a:r>
              <a:rPr lang="en-US" sz="2000">
                <a:cs typeface="Calibri"/>
              </a:rPr>
              <a:t>  (Our Titles are competitively more descriptive and as per SEO recommendation)</a:t>
            </a:r>
          </a:p>
        </p:txBody>
      </p:sp>
      <p:sp>
        <p:nvSpPr>
          <p:cNvPr id="8" name="TextBox 1">
            <a:extLst>
              <a:ext uri="{FF2B5EF4-FFF2-40B4-BE49-F238E27FC236}">
                <a16:creationId xmlns:a16="http://schemas.microsoft.com/office/drawing/2014/main" id="{34D9F713-CD1A-4CD8-A72C-ADBF74201DC4}"/>
              </a:ext>
            </a:extLst>
          </p:cNvPr>
          <p:cNvSpPr txBox="1"/>
          <p:nvPr/>
        </p:nvSpPr>
        <p:spPr>
          <a:xfrm>
            <a:off x="1316967" y="3157267"/>
            <a:ext cx="9558068" cy="33361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a:solidFill>
                  <a:srgbClr val="FFFFFF"/>
                </a:solidFill>
                <a:cs typeface="Segoe UI"/>
              </a:rPr>
              <a:t>​Conclusion: While we  have added the following titles in the website pages. Still, if you have any suggestions, please let me know</a:t>
            </a:r>
          </a:p>
        </p:txBody>
      </p:sp>
      <p:sp>
        <p:nvSpPr>
          <p:cNvPr id="9" name="TextBox 2">
            <a:extLst>
              <a:ext uri="{FF2B5EF4-FFF2-40B4-BE49-F238E27FC236}">
                <a16:creationId xmlns:a16="http://schemas.microsoft.com/office/drawing/2014/main" id="{6B5F55DB-4884-4A53-90BB-BCA0390354EE}"/>
              </a:ext>
            </a:extLst>
          </p:cNvPr>
          <p:cNvSpPr txBox="1"/>
          <p:nvPr/>
        </p:nvSpPr>
        <p:spPr>
          <a:xfrm>
            <a:off x="382438" y="3717985"/>
            <a:ext cx="11441502" cy="310854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ea typeface="+mn-lt"/>
                <a:cs typeface="+mn-lt"/>
              </a:rPr>
              <a:t>Home: </a:t>
            </a:r>
            <a:r>
              <a:rPr lang="en-US" sz="1400">
                <a:ea typeface="+mn-lt"/>
                <a:cs typeface="+mn-lt"/>
              </a:rPr>
              <a:t>Home | </a:t>
            </a:r>
            <a:r>
              <a:rPr lang="en-US" sz="1400" err="1">
                <a:ea typeface="+mn-lt"/>
                <a:cs typeface="+mn-lt"/>
              </a:rPr>
              <a:t>dataZen</a:t>
            </a:r>
            <a:r>
              <a:rPr lang="en-US" sz="1400">
                <a:ea typeface="+mn-lt"/>
                <a:cs typeface="+mn-lt"/>
              </a:rPr>
              <a:t> Engineering | B2B Product Data Experts</a:t>
            </a:r>
          </a:p>
          <a:p>
            <a:endParaRPr lang="en-US" sz="1400">
              <a:ea typeface="+mn-lt"/>
              <a:cs typeface="+mn-lt"/>
            </a:endParaRPr>
          </a:p>
          <a:p>
            <a:r>
              <a:rPr lang="en-US" sz="1400" b="1">
                <a:ea typeface="+mn-lt"/>
                <a:cs typeface="+mn-lt"/>
              </a:rPr>
              <a:t>Data Science:</a:t>
            </a:r>
            <a:r>
              <a:rPr lang="en-US" sz="1400">
                <a:ea typeface="+mn-lt"/>
                <a:cs typeface="+mn-lt"/>
              </a:rPr>
              <a:t> Data Science | </a:t>
            </a:r>
            <a:r>
              <a:rPr lang="en-US" sz="1400" err="1">
                <a:ea typeface="+mn-lt"/>
                <a:cs typeface="+mn-lt"/>
              </a:rPr>
              <a:t>dataZen</a:t>
            </a:r>
            <a:r>
              <a:rPr lang="en-US" sz="1400">
                <a:ea typeface="+mn-lt"/>
                <a:cs typeface="+mn-lt"/>
              </a:rPr>
              <a:t> Engineering | Data Analytics Experts, Big Data Experts</a:t>
            </a:r>
          </a:p>
          <a:p>
            <a:endParaRPr lang="en-US" sz="1400">
              <a:ea typeface="+mn-lt"/>
              <a:cs typeface="+mn-lt"/>
            </a:endParaRPr>
          </a:p>
          <a:p>
            <a:r>
              <a:rPr lang="en-US" sz="1400" b="1">
                <a:ea typeface="+mn-lt"/>
                <a:cs typeface="+mn-lt"/>
              </a:rPr>
              <a:t>About us:</a:t>
            </a:r>
            <a:r>
              <a:rPr lang="en-US" sz="1400">
                <a:ea typeface="+mn-lt"/>
                <a:cs typeface="+mn-lt"/>
              </a:rPr>
              <a:t> About us | </a:t>
            </a:r>
            <a:r>
              <a:rPr lang="en-US" sz="1400" err="1">
                <a:ea typeface="+mn-lt"/>
                <a:cs typeface="+mn-lt"/>
              </a:rPr>
              <a:t>dataZen</a:t>
            </a:r>
            <a:r>
              <a:rPr lang="en-US" sz="1400">
                <a:ea typeface="+mn-lt"/>
                <a:cs typeface="+mn-lt"/>
              </a:rPr>
              <a:t> Engineering | Product Data Experts, Documentum Experts</a:t>
            </a:r>
          </a:p>
          <a:p>
            <a:endParaRPr lang="en-US" sz="1400">
              <a:ea typeface="+mn-lt"/>
              <a:cs typeface="+mn-lt"/>
            </a:endParaRPr>
          </a:p>
          <a:p>
            <a:r>
              <a:rPr lang="en-US" sz="1400" b="1">
                <a:ea typeface="+mn-lt"/>
                <a:cs typeface="+mn-lt"/>
              </a:rPr>
              <a:t>Accomplishments:</a:t>
            </a:r>
            <a:r>
              <a:rPr lang="en-US" sz="1400">
                <a:ea typeface="+mn-lt"/>
                <a:cs typeface="+mn-lt"/>
              </a:rPr>
              <a:t> Accomplishments | </a:t>
            </a:r>
            <a:r>
              <a:rPr lang="en-US" sz="1400" err="1">
                <a:ea typeface="+mn-lt"/>
                <a:cs typeface="+mn-lt"/>
              </a:rPr>
              <a:t>dataZen</a:t>
            </a:r>
            <a:r>
              <a:rPr lang="en-US" sz="1400">
                <a:ea typeface="+mn-lt"/>
                <a:cs typeface="+mn-lt"/>
              </a:rPr>
              <a:t> Engineering | Software-as-a-Service (SaaS)</a:t>
            </a:r>
          </a:p>
          <a:p>
            <a:endParaRPr lang="en-US" sz="1400">
              <a:ea typeface="+mn-lt"/>
              <a:cs typeface="+mn-lt"/>
            </a:endParaRPr>
          </a:p>
          <a:p>
            <a:r>
              <a:rPr lang="en-US" sz="1400" b="1">
                <a:ea typeface="+mn-lt"/>
                <a:cs typeface="+mn-lt"/>
              </a:rPr>
              <a:t>Use-Cases:</a:t>
            </a:r>
            <a:r>
              <a:rPr lang="en-US" sz="1400">
                <a:ea typeface="+mn-lt"/>
                <a:cs typeface="+mn-lt"/>
              </a:rPr>
              <a:t> Use-Cases | </a:t>
            </a:r>
            <a:r>
              <a:rPr lang="en-US" sz="1400" err="1">
                <a:ea typeface="+mn-lt"/>
                <a:cs typeface="+mn-lt"/>
              </a:rPr>
              <a:t>dataZen</a:t>
            </a:r>
            <a:r>
              <a:rPr lang="en-US" sz="1400">
                <a:ea typeface="+mn-lt"/>
                <a:cs typeface="+mn-lt"/>
              </a:rPr>
              <a:t> Engineering | Data Science, Data Analytics, Big Data, S.A.P.</a:t>
            </a:r>
          </a:p>
          <a:p>
            <a:endParaRPr lang="en-US" sz="1400">
              <a:ea typeface="+mn-lt"/>
              <a:cs typeface="+mn-lt"/>
            </a:endParaRPr>
          </a:p>
          <a:p>
            <a:r>
              <a:rPr lang="en-US" sz="1400" b="1">
                <a:ea typeface="+mn-lt"/>
                <a:cs typeface="+mn-lt"/>
              </a:rPr>
              <a:t>Events: </a:t>
            </a:r>
            <a:r>
              <a:rPr lang="en-US" sz="1400">
                <a:ea typeface="+mn-lt"/>
                <a:cs typeface="+mn-lt"/>
              </a:rPr>
              <a:t>Events | </a:t>
            </a:r>
            <a:r>
              <a:rPr lang="en-US" sz="1400" err="1">
                <a:ea typeface="+mn-lt"/>
                <a:cs typeface="+mn-lt"/>
              </a:rPr>
              <a:t>dataZen</a:t>
            </a:r>
            <a:r>
              <a:rPr lang="en-US" sz="1400">
                <a:ea typeface="+mn-lt"/>
                <a:cs typeface="+mn-lt"/>
              </a:rPr>
              <a:t> Engineering | Idea </a:t>
            </a:r>
            <a:r>
              <a:rPr lang="en-US" sz="1400" err="1">
                <a:ea typeface="+mn-lt"/>
                <a:cs typeface="+mn-lt"/>
              </a:rPr>
              <a:t>eBiz</a:t>
            </a:r>
            <a:r>
              <a:rPr lang="en-US" sz="1400">
                <a:ea typeface="+mn-lt"/>
                <a:cs typeface="+mn-lt"/>
              </a:rPr>
              <a:t>, RVCF Conferences, RVCF Webinars</a:t>
            </a:r>
          </a:p>
          <a:p>
            <a:endParaRPr lang="en-US" sz="1400">
              <a:ea typeface="+mn-lt"/>
              <a:cs typeface="+mn-lt"/>
            </a:endParaRPr>
          </a:p>
          <a:p>
            <a:r>
              <a:rPr lang="en-US" sz="1400" b="1">
                <a:ea typeface="+mn-lt"/>
                <a:cs typeface="+mn-lt"/>
              </a:rPr>
              <a:t>Plans: </a:t>
            </a:r>
            <a:r>
              <a:rPr lang="en-US" sz="1400">
                <a:ea typeface="+mn-lt"/>
                <a:cs typeface="+mn-lt"/>
              </a:rPr>
              <a:t>Plans | </a:t>
            </a:r>
            <a:r>
              <a:rPr lang="en-US" sz="1400" err="1">
                <a:ea typeface="+mn-lt"/>
                <a:cs typeface="+mn-lt"/>
              </a:rPr>
              <a:t>dataZen</a:t>
            </a:r>
            <a:r>
              <a:rPr lang="en-US" sz="1400">
                <a:ea typeface="+mn-lt"/>
                <a:cs typeface="+mn-lt"/>
              </a:rPr>
              <a:t> Engineering | E-Commerce, Product Information Management, Price &amp; Availability</a:t>
            </a:r>
          </a:p>
          <a:p>
            <a:pPr algn="l"/>
            <a:endParaRPr lang="en-US" sz="1400">
              <a:cs typeface="Calibri"/>
            </a:endParaRPr>
          </a:p>
        </p:txBody>
      </p:sp>
      <p:pic>
        <p:nvPicPr>
          <p:cNvPr id="10" name="Picture 10" descr="A screenshot of a cell phone&#10;&#10;Description generated with very high confidence">
            <a:extLst>
              <a:ext uri="{FF2B5EF4-FFF2-40B4-BE49-F238E27FC236}">
                <a16:creationId xmlns:a16="http://schemas.microsoft.com/office/drawing/2014/main" id="{4F1176E2-2E5E-463F-A204-5422EEE68C42}"/>
              </a:ext>
            </a:extLst>
          </p:cNvPr>
          <p:cNvPicPr>
            <a:picLocks noChangeAspect="1"/>
          </p:cNvPicPr>
          <p:nvPr/>
        </p:nvPicPr>
        <p:blipFill>
          <a:blip r:embed="rId2"/>
          <a:stretch>
            <a:fillRect/>
          </a:stretch>
        </p:blipFill>
        <p:spPr>
          <a:xfrm>
            <a:off x="281797" y="862514"/>
            <a:ext cx="5287991" cy="2128103"/>
          </a:xfrm>
          <a:prstGeom prst="rect">
            <a:avLst/>
          </a:prstGeom>
          <a:solidFill>
            <a:srgbClr val="00B0F0"/>
          </a:solidFill>
        </p:spPr>
      </p:pic>
      <p:pic>
        <p:nvPicPr>
          <p:cNvPr id="12" name="Picture 12" descr="A screenshot of a cell phone&#10;&#10;Description generated with very high confidence">
            <a:extLst>
              <a:ext uri="{FF2B5EF4-FFF2-40B4-BE49-F238E27FC236}">
                <a16:creationId xmlns:a16="http://schemas.microsoft.com/office/drawing/2014/main" id="{45AD1B05-EDA7-4133-B697-D49881906B57}"/>
              </a:ext>
            </a:extLst>
          </p:cNvPr>
          <p:cNvPicPr>
            <a:picLocks noChangeAspect="1"/>
          </p:cNvPicPr>
          <p:nvPr/>
        </p:nvPicPr>
        <p:blipFill>
          <a:blip r:embed="rId3"/>
          <a:stretch>
            <a:fillRect/>
          </a:stretch>
        </p:blipFill>
        <p:spPr>
          <a:xfrm>
            <a:off x="5874588" y="862308"/>
            <a:ext cx="5474899" cy="1984742"/>
          </a:xfrm>
          <a:prstGeom prst="rect">
            <a:avLst/>
          </a:prstGeom>
        </p:spPr>
      </p:pic>
    </p:spTree>
    <p:extLst>
      <p:ext uri="{BB962C8B-B14F-4D97-AF65-F5344CB8AC3E}">
        <p14:creationId xmlns:p14="http://schemas.microsoft.com/office/powerpoint/2010/main" val="427037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91297"/>
            <a:ext cx="101762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2) Description:</a:t>
            </a:r>
            <a:r>
              <a:rPr lang="en-US" sz="2000">
                <a:cs typeface="Calibri"/>
              </a:rPr>
              <a:t>  (We need to modify webpage description)</a:t>
            </a:r>
          </a:p>
        </p:txBody>
      </p:sp>
      <p:sp>
        <p:nvSpPr>
          <p:cNvPr id="8" name="TextBox 1">
            <a:extLst>
              <a:ext uri="{FF2B5EF4-FFF2-40B4-BE49-F238E27FC236}">
                <a16:creationId xmlns:a16="http://schemas.microsoft.com/office/drawing/2014/main" id="{34D9F713-CD1A-4CD8-A72C-ADBF74201DC4}"/>
              </a:ext>
            </a:extLst>
          </p:cNvPr>
          <p:cNvSpPr txBox="1"/>
          <p:nvPr/>
        </p:nvSpPr>
        <p:spPr>
          <a:xfrm>
            <a:off x="943155" y="6334664"/>
            <a:ext cx="10320068"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While we have added the page description in the website pages. But we need to write unique page description for every page. </a:t>
            </a:r>
            <a:endParaRPr lang="en-US" sz="1400">
              <a:solidFill>
                <a:srgbClr val="FFFFFF"/>
              </a:solidFill>
              <a:cs typeface="Calibri"/>
            </a:endParaRPr>
          </a:p>
        </p:txBody>
      </p:sp>
      <p:sp>
        <p:nvSpPr>
          <p:cNvPr id="9" name="TextBox 2">
            <a:extLst>
              <a:ext uri="{FF2B5EF4-FFF2-40B4-BE49-F238E27FC236}">
                <a16:creationId xmlns:a16="http://schemas.microsoft.com/office/drawing/2014/main" id="{6B5F55DB-4884-4A53-90BB-BCA0390354EE}"/>
              </a:ext>
            </a:extLst>
          </p:cNvPr>
          <p:cNvSpPr txBox="1"/>
          <p:nvPr/>
        </p:nvSpPr>
        <p:spPr>
          <a:xfrm>
            <a:off x="267420" y="2725948"/>
            <a:ext cx="11671539" cy="3436005"/>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Description is a 50-300 characters (including spaces) summary of our whole webpage. It should contain all the "core business related words" which is present in our homepage headings, subheadings and paragraphs.</a:t>
            </a:r>
          </a:p>
          <a:p>
            <a:pPr>
              <a:lnSpc>
                <a:spcPct val="120000"/>
              </a:lnSpc>
            </a:pPr>
            <a:endParaRPr lang="en-US" sz="1400">
              <a:ea typeface="+mn-lt"/>
              <a:cs typeface="+mn-lt"/>
            </a:endParaRPr>
          </a:p>
          <a:p>
            <a:pPr>
              <a:lnSpc>
                <a:spcPct val="120000"/>
              </a:lnSpc>
            </a:pPr>
            <a:r>
              <a:rPr lang="en-US" sz="1400">
                <a:ea typeface="+mn-lt"/>
                <a:cs typeface="+mn-lt"/>
              </a:rPr>
              <a:t>Google search engine searches website with the help of "Keyword" and "Description". Our "Description" is good but for becoming visible in google search we need to add "targeted words" in our description.</a:t>
            </a:r>
          </a:p>
          <a:p>
            <a:pPr>
              <a:lnSpc>
                <a:spcPct val="120000"/>
              </a:lnSpc>
            </a:pPr>
            <a:endParaRPr lang="en-US" sz="1400">
              <a:ea typeface="+mn-lt"/>
              <a:cs typeface="+mn-lt"/>
            </a:endParaRPr>
          </a:p>
          <a:p>
            <a:pPr>
              <a:lnSpc>
                <a:spcPct val="120000"/>
              </a:lnSpc>
            </a:pPr>
            <a:r>
              <a:rPr lang="en-US" sz="1400">
                <a:ea typeface="+mn-lt"/>
                <a:cs typeface="+mn-lt"/>
              </a:rPr>
              <a:t>If you see DDS description, they have added "e-commerce", "product content provider", "wholesale distribution", "manufacturers" and "distributers".</a:t>
            </a:r>
          </a:p>
          <a:p>
            <a:pPr>
              <a:lnSpc>
                <a:spcPct val="120000"/>
              </a:lnSpc>
            </a:pPr>
            <a:endParaRPr lang="en-US" sz="1400">
              <a:ea typeface="+mn-lt"/>
              <a:cs typeface="+mn-lt"/>
            </a:endParaRPr>
          </a:p>
          <a:p>
            <a:pPr>
              <a:lnSpc>
                <a:spcPct val="120000"/>
              </a:lnSpc>
            </a:pPr>
            <a:r>
              <a:rPr lang="en-US" sz="1400">
                <a:ea typeface="+mn-lt"/>
                <a:cs typeface="+mn-lt"/>
              </a:rPr>
              <a:t>So if somebody searches a "google query" like "electrical product content provider for e-commerce in USA" then (DDS) will got benefit of it because</a:t>
            </a:r>
          </a:p>
          <a:p>
            <a:pPr>
              <a:lnSpc>
                <a:spcPct val="120000"/>
              </a:lnSpc>
            </a:pPr>
            <a:r>
              <a:rPr lang="en-US" sz="1400">
                <a:ea typeface="+mn-lt"/>
                <a:cs typeface="+mn-lt"/>
              </a:rPr>
              <a:t>product content provider word is present in their description. So we also need to add our "core business related words" in our description.</a:t>
            </a:r>
          </a:p>
          <a:p>
            <a:pPr>
              <a:lnSpc>
                <a:spcPct val="120000"/>
              </a:lnSpc>
            </a:pPr>
            <a:endParaRPr lang="en-US" sz="1400">
              <a:ea typeface="+mn-lt"/>
              <a:cs typeface="+mn-lt"/>
            </a:endParaRPr>
          </a:p>
          <a:p>
            <a:pPr>
              <a:lnSpc>
                <a:spcPct val="120000"/>
              </a:lnSpc>
            </a:pPr>
            <a:r>
              <a:rPr lang="en-US" sz="1400">
                <a:ea typeface="+mn-lt"/>
                <a:cs typeface="+mn-lt"/>
              </a:rPr>
              <a:t>Right now, we have same description in every webpage but for targeting more "keywords" we need to write unique description for every webpage. SEO guidelines also tells to write unique description for every page.</a:t>
            </a:r>
          </a:p>
        </p:txBody>
      </p:sp>
      <p:pic>
        <p:nvPicPr>
          <p:cNvPr id="10" name="Picture 10" descr="A screenshot of a cell phone&#10;&#10;Description generated with very high confidence">
            <a:extLst>
              <a:ext uri="{FF2B5EF4-FFF2-40B4-BE49-F238E27FC236}">
                <a16:creationId xmlns:a16="http://schemas.microsoft.com/office/drawing/2014/main" id="{4F1176E2-2E5E-463F-A204-5422EEE68C42}"/>
              </a:ext>
            </a:extLst>
          </p:cNvPr>
          <p:cNvPicPr>
            <a:picLocks noChangeAspect="1"/>
          </p:cNvPicPr>
          <p:nvPr/>
        </p:nvPicPr>
        <p:blipFill>
          <a:blip r:embed="rId2"/>
          <a:stretch>
            <a:fillRect/>
          </a:stretch>
        </p:blipFill>
        <p:spPr>
          <a:xfrm>
            <a:off x="281797" y="618365"/>
            <a:ext cx="5287991" cy="1926286"/>
          </a:xfrm>
          <a:prstGeom prst="rect">
            <a:avLst/>
          </a:prstGeom>
        </p:spPr>
      </p:pic>
      <p:pic>
        <p:nvPicPr>
          <p:cNvPr id="12" name="Picture 12" descr="A screenshot of a cell phone&#10;&#10;Description generated with very high confidence">
            <a:extLst>
              <a:ext uri="{FF2B5EF4-FFF2-40B4-BE49-F238E27FC236}">
                <a16:creationId xmlns:a16="http://schemas.microsoft.com/office/drawing/2014/main" id="{45AD1B05-EDA7-4133-B697-D49881906B57}"/>
              </a:ext>
            </a:extLst>
          </p:cNvPr>
          <p:cNvPicPr>
            <a:picLocks noChangeAspect="1"/>
          </p:cNvPicPr>
          <p:nvPr/>
        </p:nvPicPr>
        <p:blipFill>
          <a:blip r:embed="rId3"/>
          <a:stretch>
            <a:fillRect/>
          </a:stretch>
        </p:blipFill>
        <p:spPr>
          <a:xfrm>
            <a:off x="5874588" y="590885"/>
            <a:ext cx="5474899" cy="1981247"/>
          </a:xfrm>
          <a:prstGeom prst="rect">
            <a:avLst/>
          </a:prstGeom>
        </p:spPr>
      </p:pic>
    </p:spTree>
    <p:extLst>
      <p:ext uri="{BB962C8B-B14F-4D97-AF65-F5344CB8AC3E}">
        <p14:creationId xmlns:p14="http://schemas.microsoft.com/office/powerpoint/2010/main" val="3343694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177562"/>
            <a:ext cx="101762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3) Keywords:</a:t>
            </a:r>
            <a:r>
              <a:rPr lang="en-US" sz="2000">
                <a:cs typeface="Calibri"/>
              </a:rPr>
              <a:t> (We need to find out top 5 keywords by which people search us on google)</a:t>
            </a:r>
          </a:p>
        </p:txBody>
      </p:sp>
      <p:sp>
        <p:nvSpPr>
          <p:cNvPr id="9" name="TextBox 2">
            <a:extLst>
              <a:ext uri="{FF2B5EF4-FFF2-40B4-BE49-F238E27FC236}">
                <a16:creationId xmlns:a16="http://schemas.microsoft.com/office/drawing/2014/main" id="{6B5F55DB-4884-4A53-90BB-BCA0390354EE}"/>
              </a:ext>
            </a:extLst>
          </p:cNvPr>
          <p:cNvSpPr txBox="1"/>
          <p:nvPr/>
        </p:nvSpPr>
        <p:spPr>
          <a:xfrm>
            <a:off x="381719" y="674478"/>
            <a:ext cx="11441502" cy="850682"/>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Keyword is a 70 word (maximum) query which is the most important factor in the "Google SEO". Earlier we were targeting 1 to 3 words keywords i.e. “</a:t>
            </a:r>
            <a:r>
              <a:rPr lang="en-US" sz="1400" b="1">
                <a:ea typeface="+mn-lt"/>
                <a:cs typeface="+mn-lt"/>
              </a:rPr>
              <a:t>Short Keywords</a:t>
            </a:r>
            <a:r>
              <a:rPr lang="en-US" sz="1400">
                <a:ea typeface="+mn-lt"/>
                <a:cs typeface="+mn-lt"/>
              </a:rPr>
              <a:t>”, but “Short keywords” did not give us desired results because the SEO competition for “Short keywords” is very high so it only benefit to the websites which are already popular on the internet. Once our website got so many visitors then we can also use "Short keywords" like below:</a:t>
            </a:r>
            <a:endParaRPr lang="en-US"/>
          </a:p>
        </p:txBody>
      </p:sp>
      <p:graphicFrame>
        <p:nvGraphicFramePr>
          <p:cNvPr id="3" name="Table 3">
            <a:extLst>
              <a:ext uri="{FF2B5EF4-FFF2-40B4-BE49-F238E27FC236}">
                <a16:creationId xmlns:a16="http://schemas.microsoft.com/office/drawing/2014/main" id="{E61911AD-B779-4679-8343-BE1B55DBA01D}"/>
              </a:ext>
            </a:extLst>
          </p:cNvPr>
          <p:cNvGraphicFramePr>
            <a:graphicFrameLocks noGrp="1"/>
          </p:cNvGraphicFramePr>
          <p:nvPr>
            <p:extLst>
              <p:ext uri="{D42A27DB-BD31-4B8C-83A1-F6EECF244321}">
                <p14:modId xmlns:p14="http://schemas.microsoft.com/office/powerpoint/2010/main" val="3722882271"/>
              </p:ext>
            </p:extLst>
          </p:nvPr>
        </p:nvGraphicFramePr>
        <p:xfrm>
          <a:off x="441924" y="1653396"/>
          <a:ext cx="11185772" cy="1543050"/>
        </p:xfrm>
        <a:graphic>
          <a:graphicData uri="http://schemas.openxmlformats.org/drawingml/2006/table">
            <a:tbl>
              <a:tblPr firstRow="1" bandRow="1">
                <a:tableStyleId>{5940675A-B579-460E-94D1-54222C63F5DA}</a:tableStyleId>
              </a:tblPr>
              <a:tblGrid>
                <a:gridCol w="2796443">
                  <a:extLst>
                    <a:ext uri="{9D8B030D-6E8A-4147-A177-3AD203B41FA5}">
                      <a16:colId xmlns:a16="http://schemas.microsoft.com/office/drawing/2014/main" val="2942640627"/>
                    </a:ext>
                  </a:extLst>
                </a:gridCol>
                <a:gridCol w="2796443">
                  <a:extLst>
                    <a:ext uri="{9D8B030D-6E8A-4147-A177-3AD203B41FA5}">
                      <a16:colId xmlns:a16="http://schemas.microsoft.com/office/drawing/2014/main" val="67539013"/>
                    </a:ext>
                  </a:extLst>
                </a:gridCol>
                <a:gridCol w="2796443">
                  <a:extLst>
                    <a:ext uri="{9D8B030D-6E8A-4147-A177-3AD203B41FA5}">
                      <a16:colId xmlns:a16="http://schemas.microsoft.com/office/drawing/2014/main" val="1792029092"/>
                    </a:ext>
                  </a:extLst>
                </a:gridCol>
                <a:gridCol w="2796443">
                  <a:extLst>
                    <a:ext uri="{9D8B030D-6E8A-4147-A177-3AD203B41FA5}">
                      <a16:colId xmlns:a16="http://schemas.microsoft.com/office/drawing/2014/main" val="1527945934"/>
                    </a:ext>
                  </a:extLst>
                </a:gridCol>
              </a:tblGrid>
              <a:tr h="323850">
                <a:tc>
                  <a:txBody>
                    <a:bodyPr/>
                    <a:lstStyle/>
                    <a:p>
                      <a:pPr lvl="0">
                        <a:buNone/>
                      </a:pPr>
                      <a:r>
                        <a:rPr lang="en-US" sz="1400" b="0" i="0" u="none" strike="noStrike" noProof="0">
                          <a:latin typeface="Calibri"/>
                        </a:rPr>
                        <a:t>data services </a:t>
                      </a:r>
                      <a:endParaRPr lang="en-US" sz="1400"/>
                    </a:p>
                  </a:txBody>
                  <a:tcPr/>
                </a:tc>
                <a:tc>
                  <a:txBody>
                    <a:bodyPr/>
                    <a:lstStyle/>
                    <a:p>
                      <a:pPr lvl="0">
                        <a:buNone/>
                      </a:pPr>
                      <a:r>
                        <a:rPr lang="en-US" sz="1400" b="0" i="0" u="none" strike="noStrike" noProof="0">
                          <a:latin typeface="Calibri"/>
                        </a:rPr>
                        <a:t>product content syndication</a:t>
                      </a:r>
                      <a:endParaRPr lang="en-US" sz="1400"/>
                    </a:p>
                  </a:txBody>
                  <a:tcPr/>
                </a:tc>
                <a:tc>
                  <a:txBody>
                    <a:bodyPr/>
                    <a:lstStyle/>
                    <a:p>
                      <a:pPr lvl="0">
                        <a:buNone/>
                      </a:pPr>
                      <a:r>
                        <a:rPr lang="en-US" sz="1400" b="0" i="0" u="none" strike="noStrike" noProof="0">
                          <a:latin typeface="Calibri"/>
                        </a:rPr>
                        <a:t>e-commerce data</a:t>
                      </a:r>
                      <a:endParaRPr lang="en-US" sz="1400"/>
                    </a:p>
                  </a:txBody>
                  <a:tcPr/>
                </a:tc>
                <a:tc>
                  <a:txBody>
                    <a:bodyPr/>
                    <a:lstStyle/>
                    <a:p>
                      <a:pPr lvl="0">
                        <a:buNone/>
                      </a:pPr>
                      <a:r>
                        <a:rPr lang="en-US" sz="1400" b="0" i="0" u="none" strike="noStrike" noProof="0">
                          <a:latin typeface="Calibri"/>
                        </a:rPr>
                        <a:t>data science</a:t>
                      </a:r>
                      <a:endParaRPr lang="en-US" sz="1400"/>
                    </a:p>
                  </a:txBody>
                  <a:tcPr/>
                </a:tc>
                <a:extLst>
                  <a:ext uri="{0D108BD9-81ED-4DB2-BD59-A6C34878D82A}">
                    <a16:rowId xmlns:a16="http://schemas.microsoft.com/office/drawing/2014/main" val="3712608722"/>
                  </a:ext>
                </a:extLst>
              </a:tr>
              <a:tr h="300037">
                <a:tc>
                  <a:txBody>
                    <a:bodyPr/>
                    <a:lstStyle/>
                    <a:p>
                      <a:pPr lvl="0">
                        <a:buNone/>
                      </a:pPr>
                      <a:r>
                        <a:rPr lang="en-US" sz="1400" b="0" i="0" u="none" strike="noStrike" noProof="0">
                          <a:latin typeface="Calibri"/>
                        </a:rPr>
                        <a:t>data as a service</a:t>
                      </a:r>
                      <a:endParaRPr lang="en-US" sz="1400"/>
                    </a:p>
                  </a:txBody>
                  <a:tcPr/>
                </a:tc>
                <a:tc>
                  <a:txBody>
                    <a:bodyPr/>
                    <a:lstStyle/>
                    <a:p>
                      <a:pPr lvl="0">
                        <a:buNone/>
                      </a:pPr>
                      <a:r>
                        <a:rPr lang="en-US" sz="1400" b="0" i="0" u="none" strike="noStrike" noProof="0">
                          <a:latin typeface="Calibri"/>
                        </a:rPr>
                        <a:t>software as a service</a:t>
                      </a:r>
                      <a:endParaRPr lang="en-US" sz="1400"/>
                    </a:p>
                  </a:txBody>
                  <a:tcPr/>
                </a:tc>
                <a:tc>
                  <a:txBody>
                    <a:bodyPr/>
                    <a:lstStyle/>
                    <a:p>
                      <a:pPr lvl="0">
                        <a:buNone/>
                      </a:pPr>
                      <a:r>
                        <a:rPr lang="en-US" sz="1400" b="0" i="0" u="none" strike="noStrike" noProof="0">
                          <a:latin typeface="Calibri"/>
                        </a:rPr>
                        <a:t>ecommerce </a:t>
                      </a:r>
                      <a:r>
                        <a:rPr lang="en-US" sz="1400" b="0" i="0" u="none" strike="noStrike" noProof="0" err="1">
                          <a:latin typeface="Calibri"/>
                        </a:rPr>
                        <a:t>DaaS</a:t>
                      </a:r>
                      <a:endParaRPr lang="en-US" sz="1400" err="1"/>
                    </a:p>
                  </a:txBody>
                  <a:tcPr/>
                </a:tc>
                <a:tc>
                  <a:txBody>
                    <a:bodyPr/>
                    <a:lstStyle/>
                    <a:p>
                      <a:pPr lvl="0">
                        <a:buNone/>
                      </a:pPr>
                      <a:r>
                        <a:rPr lang="en-US" sz="1400" b="0" i="0" u="none" strike="noStrike" noProof="0">
                          <a:latin typeface="Calibri"/>
                        </a:rPr>
                        <a:t>manage e-commerce data</a:t>
                      </a:r>
                      <a:endParaRPr lang="en-US"/>
                    </a:p>
                  </a:txBody>
                  <a:tcPr/>
                </a:tc>
                <a:extLst>
                  <a:ext uri="{0D108BD9-81ED-4DB2-BD59-A6C34878D82A}">
                    <a16:rowId xmlns:a16="http://schemas.microsoft.com/office/drawing/2014/main" val="2221126517"/>
                  </a:ext>
                </a:extLst>
              </a:tr>
              <a:tr h="300037">
                <a:tc>
                  <a:txBody>
                    <a:bodyPr/>
                    <a:lstStyle/>
                    <a:p>
                      <a:pPr lvl="0">
                        <a:buNone/>
                      </a:pPr>
                      <a:r>
                        <a:rPr lang="en-US" sz="1400" b="0" i="0" u="none" strike="noStrike" noProof="0">
                          <a:latin typeface="Calibri"/>
                        </a:rPr>
                        <a:t>product data syndication</a:t>
                      </a:r>
                      <a:endParaRPr lang="en-US" sz="1400"/>
                    </a:p>
                  </a:txBody>
                  <a:tcPr/>
                </a:tc>
                <a:tc>
                  <a:txBody>
                    <a:bodyPr/>
                    <a:lstStyle/>
                    <a:p>
                      <a:pPr lvl="0">
                        <a:buNone/>
                      </a:pPr>
                      <a:r>
                        <a:rPr lang="en-US" sz="1400" b="0" i="0" u="none" strike="noStrike" noProof="0">
                          <a:latin typeface="Calibri"/>
                        </a:rPr>
                        <a:t>software development </a:t>
                      </a:r>
                      <a:endParaRPr lang="en-US" sz="1400"/>
                    </a:p>
                  </a:txBody>
                  <a:tcPr/>
                </a:tc>
                <a:tc>
                  <a:txBody>
                    <a:bodyPr/>
                    <a:lstStyle/>
                    <a:p>
                      <a:pPr lvl="0">
                        <a:buNone/>
                      </a:pPr>
                      <a:r>
                        <a:rPr lang="en-US" sz="1400" b="0" i="0" u="none" strike="noStrike" noProof="0">
                          <a:latin typeface="Calibri"/>
                        </a:rPr>
                        <a:t>manufacturer syndication</a:t>
                      </a:r>
                      <a:endParaRPr lang="en-US" sz="1400"/>
                    </a:p>
                  </a:txBody>
                  <a:tcPr/>
                </a:tc>
                <a:tc>
                  <a:txBody>
                    <a:bodyPr/>
                    <a:lstStyle/>
                    <a:p>
                      <a:pPr lvl="0">
                        <a:buNone/>
                      </a:pPr>
                      <a:r>
                        <a:rPr lang="en-US" sz="1400" b="0" i="0" u="none" strike="noStrike" noProof="0">
                          <a:latin typeface="Calibri"/>
                        </a:rPr>
                        <a:t>product information</a:t>
                      </a:r>
                      <a:endParaRPr lang="en-US" sz="1400"/>
                    </a:p>
                  </a:txBody>
                  <a:tcPr/>
                </a:tc>
                <a:extLst>
                  <a:ext uri="{0D108BD9-81ED-4DB2-BD59-A6C34878D82A}">
                    <a16:rowId xmlns:a16="http://schemas.microsoft.com/office/drawing/2014/main" val="736997426"/>
                  </a:ext>
                </a:extLst>
              </a:tr>
              <a:tr h="300037">
                <a:tc>
                  <a:txBody>
                    <a:bodyPr/>
                    <a:lstStyle/>
                    <a:p>
                      <a:pPr lvl="0">
                        <a:buNone/>
                      </a:pPr>
                      <a:r>
                        <a:rPr lang="en-US" sz="1400" b="0" i="0" u="none" strike="noStrike" noProof="0">
                          <a:latin typeface="Calibri"/>
                        </a:rPr>
                        <a:t>product information</a:t>
                      </a:r>
                      <a:endParaRPr lang="en-US" sz="1400"/>
                    </a:p>
                  </a:txBody>
                  <a:tcPr/>
                </a:tc>
                <a:tc>
                  <a:txBody>
                    <a:bodyPr/>
                    <a:lstStyle/>
                    <a:p>
                      <a:pPr lvl="0">
                        <a:buNone/>
                      </a:pPr>
                      <a:r>
                        <a:rPr lang="en-US" sz="1400" b="0" i="0" u="none" strike="noStrike" noProof="0">
                          <a:latin typeface="Calibri"/>
                        </a:rPr>
                        <a:t>electrical distribution</a:t>
                      </a:r>
                      <a:endParaRPr lang="en-US" sz="1400"/>
                    </a:p>
                  </a:txBody>
                  <a:tcPr/>
                </a:tc>
                <a:tc>
                  <a:txBody>
                    <a:bodyPr/>
                    <a:lstStyle/>
                    <a:p>
                      <a:pPr lvl="0">
                        <a:buNone/>
                      </a:pPr>
                      <a:r>
                        <a:rPr lang="en-US" sz="1400" b="0" i="0" u="none" strike="noStrike" noProof="0">
                          <a:latin typeface="Calibri"/>
                        </a:rPr>
                        <a:t>data analytics</a:t>
                      </a:r>
                      <a:endParaRPr lang="en-US" sz="1400"/>
                    </a:p>
                  </a:txBody>
                  <a:tcPr/>
                </a:tc>
                <a:tc>
                  <a:txBody>
                    <a:bodyPr/>
                    <a:lstStyle/>
                    <a:p>
                      <a:pPr lvl="0">
                        <a:buNone/>
                      </a:pPr>
                      <a:r>
                        <a:rPr lang="en-US" sz="1400" b="0" i="0" u="none" strike="noStrike" noProof="0">
                          <a:latin typeface="Calibri"/>
                        </a:rPr>
                        <a:t>product information management</a:t>
                      </a:r>
                      <a:endParaRPr lang="en-US" sz="1400"/>
                    </a:p>
                  </a:txBody>
                  <a:tcPr/>
                </a:tc>
                <a:extLst>
                  <a:ext uri="{0D108BD9-81ED-4DB2-BD59-A6C34878D82A}">
                    <a16:rowId xmlns:a16="http://schemas.microsoft.com/office/drawing/2014/main" val="1771070744"/>
                  </a:ext>
                </a:extLst>
              </a:tr>
              <a:tr h="300037">
                <a:tc>
                  <a:txBody>
                    <a:bodyPr/>
                    <a:lstStyle/>
                    <a:p>
                      <a:pPr lvl="0">
                        <a:buNone/>
                      </a:pPr>
                      <a:r>
                        <a:rPr lang="en-US" sz="1400" b="0" i="0" u="none" strike="noStrike" noProof="0">
                          <a:latin typeface="Calibri"/>
                        </a:rPr>
                        <a:t>product information management</a:t>
                      </a:r>
                      <a:endParaRPr lang="en-US" sz="1400"/>
                    </a:p>
                  </a:txBody>
                  <a:tcPr/>
                </a:tc>
                <a:tc>
                  <a:txBody>
                    <a:bodyPr/>
                    <a:lstStyle/>
                    <a:p>
                      <a:pPr lvl="0">
                        <a:buNone/>
                      </a:pPr>
                      <a:r>
                        <a:rPr lang="en-US" sz="1400" b="0" i="0" u="none" strike="noStrike" noProof="0">
                          <a:latin typeface="Calibri"/>
                        </a:rPr>
                        <a:t>electrical product information </a:t>
                      </a:r>
                      <a:endParaRPr lang="en-US" sz="1400"/>
                    </a:p>
                  </a:txBody>
                  <a:tcPr/>
                </a:tc>
                <a:tc>
                  <a:txBody>
                    <a:bodyPr/>
                    <a:lstStyle/>
                    <a:p>
                      <a:pPr lvl="0">
                        <a:buNone/>
                      </a:pPr>
                      <a:r>
                        <a:rPr lang="en-US" sz="1400" b="0" i="0" u="none" strike="noStrike" noProof="0">
                          <a:latin typeface="Calibri"/>
                        </a:rPr>
                        <a:t>big data analytics</a:t>
                      </a:r>
                      <a:endParaRPr lang="en-US" sz="1400"/>
                    </a:p>
                  </a:txBody>
                  <a:tcPr/>
                </a:tc>
                <a:tc>
                  <a:txBody>
                    <a:bodyPr/>
                    <a:lstStyle/>
                    <a:p>
                      <a:pPr lvl="0">
                        <a:buNone/>
                      </a:pPr>
                      <a:r>
                        <a:rPr lang="en-US" sz="1400" b="0" i="0" u="none" strike="noStrike" noProof="0">
                          <a:latin typeface="Calibri"/>
                        </a:rPr>
                        <a:t>product content management</a:t>
                      </a:r>
                      <a:endParaRPr lang="en-US" sz="1400"/>
                    </a:p>
                  </a:txBody>
                  <a:tcPr/>
                </a:tc>
                <a:extLst>
                  <a:ext uri="{0D108BD9-81ED-4DB2-BD59-A6C34878D82A}">
                    <a16:rowId xmlns:a16="http://schemas.microsoft.com/office/drawing/2014/main" val="1777281112"/>
                  </a:ext>
                </a:extLst>
              </a:tr>
            </a:tbl>
          </a:graphicData>
        </a:graphic>
      </p:graphicFrame>
      <p:sp>
        <p:nvSpPr>
          <p:cNvPr id="6" name="TextBox 2">
            <a:extLst>
              <a:ext uri="{FF2B5EF4-FFF2-40B4-BE49-F238E27FC236}">
                <a16:creationId xmlns:a16="http://schemas.microsoft.com/office/drawing/2014/main" id="{D4F39087-EC91-457D-8460-72050029E42F}"/>
              </a:ext>
            </a:extLst>
          </p:cNvPr>
          <p:cNvSpPr txBox="1"/>
          <p:nvPr/>
        </p:nvSpPr>
        <p:spPr>
          <a:xfrm>
            <a:off x="376686" y="3344351"/>
            <a:ext cx="11441502" cy="850682"/>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But for now, we need to focus on 4 to 12 words “</a:t>
            </a:r>
            <a:r>
              <a:rPr lang="en-US" sz="1400" b="1">
                <a:ea typeface="+mn-lt"/>
                <a:cs typeface="+mn-lt"/>
              </a:rPr>
              <a:t>Long Tail Keywords</a:t>
            </a:r>
            <a:r>
              <a:rPr lang="en-US" sz="1400">
                <a:ea typeface="+mn-lt"/>
                <a:cs typeface="+mn-lt"/>
              </a:rPr>
              <a:t>”. Which “Business professionals” and “Customers” use to search in Google. </a:t>
            </a:r>
          </a:p>
          <a:p>
            <a:pPr>
              <a:lnSpc>
                <a:spcPct val="120000"/>
              </a:lnSpc>
            </a:pPr>
            <a:r>
              <a:rPr lang="en-US" sz="1400">
                <a:ea typeface="+mn-lt"/>
                <a:cs typeface="+mn-lt"/>
              </a:rPr>
              <a:t>Wix platform give us facility to use "5 primary keywords and as many as secondary keywords", Currently, we have put following 5 primary "Long Tail Keywords" in our website:</a:t>
            </a:r>
          </a:p>
        </p:txBody>
      </p:sp>
      <p:graphicFrame>
        <p:nvGraphicFramePr>
          <p:cNvPr id="2" name="Table 3">
            <a:extLst>
              <a:ext uri="{FF2B5EF4-FFF2-40B4-BE49-F238E27FC236}">
                <a16:creationId xmlns:a16="http://schemas.microsoft.com/office/drawing/2014/main" id="{4DF31863-A4F2-486E-A7D7-FCF8CBA15A8F}"/>
              </a:ext>
            </a:extLst>
          </p:cNvPr>
          <p:cNvGraphicFramePr>
            <a:graphicFrameLocks noGrp="1"/>
          </p:cNvGraphicFramePr>
          <p:nvPr>
            <p:extLst>
              <p:ext uri="{D42A27DB-BD31-4B8C-83A1-F6EECF244321}">
                <p14:modId xmlns:p14="http://schemas.microsoft.com/office/powerpoint/2010/main" val="1148532874"/>
              </p:ext>
            </p:extLst>
          </p:nvPr>
        </p:nvGraphicFramePr>
        <p:xfrm>
          <a:off x="534946" y="4296587"/>
          <a:ext cx="5425440" cy="1854200"/>
        </p:xfrm>
        <a:graphic>
          <a:graphicData uri="http://schemas.openxmlformats.org/drawingml/2006/table">
            <a:tbl>
              <a:tblPr firstRow="1" bandRow="1">
                <a:tableStyleId>{5940675A-B579-460E-94D1-54222C63F5DA}</a:tableStyleId>
              </a:tblPr>
              <a:tblGrid>
                <a:gridCol w="5425440">
                  <a:extLst>
                    <a:ext uri="{9D8B030D-6E8A-4147-A177-3AD203B41FA5}">
                      <a16:colId xmlns:a16="http://schemas.microsoft.com/office/drawing/2014/main" val="2062652302"/>
                    </a:ext>
                  </a:extLst>
                </a:gridCol>
              </a:tblGrid>
              <a:tr h="370840">
                <a:tc>
                  <a:txBody>
                    <a:bodyPr/>
                    <a:lstStyle/>
                    <a:p>
                      <a:pPr lvl="0" algn="l">
                        <a:lnSpc>
                          <a:spcPct val="100000"/>
                        </a:lnSpc>
                        <a:spcBef>
                          <a:spcPts val="0"/>
                        </a:spcBef>
                        <a:spcAft>
                          <a:spcPts val="0"/>
                        </a:spcAft>
                        <a:buNone/>
                      </a:pPr>
                      <a:r>
                        <a:rPr lang="en-US" sz="1400" b="0" i="0" u="none" strike="noStrike" kern="1200" noProof="0">
                          <a:solidFill>
                            <a:schemeClr val="tx1"/>
                          </a:solidFill>
                          <a:latin typeface="Calibri"/>
                          <a:ea typeface="+mn-ea"/>
                          <a:cs typeface="+mn-cs"/>
                        </a:rPr>
                        <a:t>from where can I get product information list of </a:t>
                      </a:r>
                      <a:r>
                        <a:rPr lang="en-US" sz="1400" b="0" i="0" u="none" strike="noStrike" kern="1200" noProof="0" err="1">
                          <a:solidFill>
                            <a:schemeClr val="tx1"/>
                          </a:solidFill>
                          <a:latin typeface="Calibri"/>
                          <a:ea typeface="+mn-ea"/>
                          <a:cs typeface="+mn-cs"/>
                        </a:rPr>
                        <a:t>schneider</a:t>
                      </a:r>
                      <a:r>
                        <a:rPr lang="en-US" sz="1400" b="0" i="0" u="none" strike="noStrike" kern="1200" noProof="0">
                          <a:solidFill>
                            <a:schemeClr val="tx1"/>
                          </a:solidFill>
                          <a:latin typeface="Calibri"/>
                          <a:ea typeface="+mn-ea"/>
                          <a:cs typeface="+mn-cs"/>
                        </a:rPr>
                        <a:t> electric US.</a:t>
                      </a:r>
                    </a:p>
                  </a:txBody>
                  <a:tcPr/>
                </a:tc>
                <a:extLst>
                  <a:ext uri="{0D108BD9-81ED-4DB2-BD59-A6C34878D82A}">
                    <a16:rowId xmlns:a16="http://schemas.microsoft.com/office/drawing/2014/main" val="4006804399"/>
                  </a:ext>
                </a:extLst>
              </a:tr>
              <a:tr h="370840">
                <a:tc>
                  <a:txBody>
                    <a:bodyPr/>
                    <a:lstStyle/>
                    <a:p>
                      <a:pPr lvl="0" algn="l">
                        <a:lnSpc>
                          <a:spcPct val="100000"/>
                        </a:lnSpc>
                        <a:spcBef>
                          <a:spcPts val="0"/>
                        </a:spcBef>
                        <a:spcAft>
                          <a:spcPts val="0"/>
                        </a:spcAft>
                        <a:buNone/>
                      </a:pPr>
                      <a:r>
                        <a:rPr lang="en-US" sz="1400" b="0" i="0" u="none" strike="noStrike" kern="1200" noProof="0">
                          <a:solidFill>
                            <a:schemeClr val="tx1"/>
                          </a:solidFill>
                          <a:latin typeface="Calibri"/>
                          <a:ea typeface="+mn-ea"/>
                          <a:cs typeface="+mn-cs"/>
                        </a:rPr>
                        <a:t>data services provider for electric product data in US.</a:t>
                      </a:r>
                    </a:p>
                  </a:txBody>
                  <a:tcPr/>
                </a:tc>
                <a:extLst>
                  <a:ext uri="{0D108BD9-81ED-4DB2-BD59-A6C34878D82A}">
                    <a16:rowId xmlns:a16="http://schemas.microsoft.com/office/drawing/2014/main" val="1737202594"/>
                  </a:ext>
                </a:extLst>
              </a:tr>
              <a:tr h="370840">
                <a:tc>
                  <a:txBody>
                    <a:bodyPr/>
                    <a:lstStyle/>
                    <a:p>
                      <a:pPr lvl="0" algn="l">
                        <a:lnSpc>
                          <a:spcPct val="100000"/>
                        </a:lnSpc>
                        <a:spcBef>
                          <a:spcPts val="0"/>
                        </a:spcBef>
                        <a:spcAft>
                          <a:spcPts val="0"/>
                        </a:spcAft>
                        <a:buNone/>
                      </a:pPr>
                      <a:r>
                        <a:rPr lang="en-US" sz="1400" b="0" i="0" u="none" strike="noStrike" kern="1200" noProof="0">
                          <a:solidFill>
                            <a:schemeClr val="tx1"/>
                          </a:solidFill>
                          <a:latin typeface="Calibri"/>
                          <a:ea typeface="+mn-ea"/>
                          <a:cs typeface="+mn-cs"/>
                        </a:rPr>
                        <a:t>where can I get syndicated product data of </a:t>
                      </a:r>
                      <a:r>
                        <a:rPr lang="en-US" sz="1400" b="0" i="0" u="none" strike="noStrike" kern="1200" noProof="0" err="1">
                          <a:solidFill>
                            <a:schemeClr val="tx1"/>
                          </a:solidFill>
                          <a:latin typeface="Calibri"/>
                          <a:ea typeface="+mn-ea"/>
                          <a:cs typeface="+mn-cs"/>
                        </a:rPr>
                        <a:t>schneider</a:t>
                      </a:r>
                      <a:r>
                        <a:rPr lang="en-US" sz="1400" b="0" i="0" u="none" strike="noStrike" kern="1200" noProof="0">
                          <a:solidFill>
                            <a:schemeClr val="tx1"/>
                          </a:solidFill>
                          <a:latin typeface="Calibri"/>
                          <a:ea typeface="+mn-ea"/>
                          <a:cs typeface="+mn-cs"/>
                        </a:rPr>
                        <a:t> electric US</a:t>
                      </a:r>
                    </a:p>
                  </a:txBody>
                  <a:tcPr/>
                </a:tc>
                <a:extLst>
                  <a:ext uri="{0D108BD9-81ED-4DB2-BD59-A6C34878D82A}">
                    <a16:rowId xmlns:a16="http://schemas.microsoft.com/office/drawing/2014/main" val="3580783799"/>
                  </a:ext>
                </a:extLst>
              </a:tr>
              <a:tr h="370840">
                <a:tc>
                  <a:txBody>
                    <a:bodyPr/>
                    <a:lstStyle/>
                    <a:p>
                      <a:pPr lvl="0" algn="l">
                        <a:lnSpc>
                          <a:spcPct val="100000"/>
                        </a:lnSpc>
                        <a:spcBef>
                          <a:spcPts val="0"/>
                        </a:spcBef>
                        <a:spcAft>
                          <a:spcPts val="0"/>
                        </a:spcAft>
                        <a:buNone/>
                      </a:pPr>
                      <a:r>
                        <a:rPr lang="en-US" sz="1400" b="0" i="0" u="none" strike="noStrike" kern="1200" noProof="0">
                          <a:solidFill>
                            <a:schemeClr val="tx1"/>
                          </a:solidFill>
                          <a:latin typeface="Calibri"/>
                          <a:ea typeface="+mn-ea"/>
                          <a:cs typeface="+mn-cs"/>
                        </a:rPr>
                        <a:t>electrical product data syndication companies near me</a:t>
                      </a:r>
                    </a:p>
                  </a:txBody>
                  <a:tcPr/>
                </a:tc>
                <a:extLst>
                  <a:ext uri="{0D108BD9-81ED-4DB2-BD59-A6C34878D82A}">
                    <a16:rowId xmlns:a16="http://schemas.microsoft.com/office/drawing/2014/main" val="2067416580"/>
                  </a:ext>
                </a:extLst>
              </a:tr>
              <a:tr h="370840">
                <a:tc>
                  <a:txBody>
                    <a:bodyPr/>
                    <a:lstStyle/>
                    <a:p>
                      <a:pPr lvl="0" algn="l">
                        <a:lnSpc>
                          <a:spcPct val="100000"/>
                        </a:lnSpc>
                        <a:spcBef>
                          <a:spcPts val="0"/>
                        </a:spcBef>
                        <a:spcAft>
                          <a:spcPts val="0"/>
                        </a:spcAft>
                        <a:buNone/>
                      </a:pPr>
                      <a:r>
                        <a:rPr lang="en-US" sz="1400" b="0" i="0" u="none" strike="noStrike" kern="1200" noProof="0">
                          <a:solidFill>
                            <a:schemeClr val="tx1"/>
                          </a:solidFill>
                          <a:latin typeface="Calibri"/>
                          <a:ea typeface="+mn-ea"/>
                          <a:cs typeface="+mn-cs"/>
                        </a:rPr>
                        <a:t>data services provider near me</a:t>
                      </a:r>
                    </a:p>
                  </a:txBody>
                  <a:tcPr/>
                </a:tc>
                <a:extLst>
                  <a:ext uri="{0D108BD9-81ED-4DB2-BD59-A6C34878D82A}">
                    <a16:rowId xmlns:a16="http://schemas.microsoft.com/office/drawing/2014/main" val="2220799201"/>
                  </a:ext>
                </a:extLst>
              </a:tr>
            </a:tbl>
          </a:graphicData>
        </a:graphic>
      </p:graphicFrame>
      <p:sp>
        <p:nvSpPr>
          <p:cNvPr id="4" name="TextBox 3">
            <a:extLst>
              <a:ext uri="{FF2B5EF4-FFF2-40B4-BE49-F238E27FC236}">
                <a16:creationId xmlns:a16="http://schemas.microsoft.com/office/drawing/2014/main" id="{6BCB0FE2-23E4-4E7D-A555-E9392C0851A9}"/>
              </a:ext>
            </a:extLst>
          </p:cNvPr>
          <p:cNvSpPr txBox="1"/>
          <p:nvPr/>
        </p:nvSpPr>
        <p:spPr>
          <a:xfrm>
            <a:off x="281797" y="6205267"/>
            <a:ext cx="11743426" cy="523220"/>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FFFFFF"/>
                </a:solidFill>
                <a:cs typeface="Segoe UI"/>
              </a:rPr>
              <a:t>​Conclusion: While we have added the above 5 keywords (i.e. primary keywords), but we need to plan and modify them also we need to add "secondary longtail keywords" with the combination of above (20 short keywords)  which  customers search on google to find companies like us.</a:t>
            </a:r>
          </a:p>
        </p:txBody>
      </p:sp>
    </p:spTree>
    <p:extLst>
      <p:ext uri="{BB962C8B-B14F-4D97-AF65-F5344CB8AC3E}">
        <p14:creationId xmlns:p14="http://schemas.microsoft.com/office/powerpoint/2010/main" val="3563519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06316"/>
            <a:ext cx="101762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4) Headings:</a:t>
            </a:r>
            <a:r>
              <a:rPr lang="en-US" sz="2000">
                <a:cs typeface="Calibri"/>
              </a:rPr>
              <a:t> </a:t>
            </a:r>
          </a:p>
        </p:txBody>
      </p:sp>
      <p:sp>
        <p:nvSpPr>
          <p:cNvPr id="9" name="TextBox 2">
            <a:extLst>
              <a:ext uri="{FF2B5EF4-FFF2-40B4-BE49-F238E27FC236}">
                <a16:creationId xmlns:a16="http://schemas.microsoft.com/office/drawing/2014/main" id="{6B5F55DB-4884-4A53-90BB-BCA0390354EE}"/>
              </a:ext>
            </a:extLst>
          </p:cNvPr>
          <p:cNvSpPr txBox="1"/>
          <p:nvPr/>
        </p:nvSpPr>
        <p:spPr>
          <a:xfrm>
            <a:off x="276225" y="3507717"/>
            <a:ext cx="5532408" cy="2660408"/>
          </a:xfrm>
          <a:prstGeom prst="rect">
            <a:avLst/>
          </a:prstGeom>
          <a:solidFill>
            <a:schemeClr val="bg1"/>
          </a:solidFill>
          <a:ln w="28575">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Heading is the first text of our homepage. It is one of the very important factor in SEO. When a user search a "keyword" in google. Then google matches that "Keyword" with "Page Description" and then with "Page Headings". As we see on the above two examples of DDS, they put "Product content syndication" and "E-commerce product data" in "Keyword", "Page Description" and in "Page Headings".</a:t>
            </a:r>
          </a:p>
          <a:p>
            <a:pPr>
              <a:lnSpc>
                <a:spcPct val="120000"/>
              </a:lnSpc>
            </a:pPr>
            <a:endParaRPr lang="en-US" sz="1400">
              <a:ea typeface="+mn-lt"/>
              <a:cs typeface="+mn-lt"/>
            </a:endParaRPr>
          </a:p>
          <a:p>
            <a:pPr>
              <a:lnSpc>
                <a:spcPct val="120000"/>
              </a:lnSpc>
            </a:pPr>
            <a:r>
              <a:rPr lang="en-US" sz="1400">
                <a:ea typeface="+mn-lt"/>
                <a:cs typeface="+mn-lt"/>
              </a:rPr>
              <a:t>As our heading is "Putting data into useful information". So as per customer point of view they don't enter these keyword while searching for a services providing company. </a:t>
            </a:r>
          </a:p>
        </p:txBody>
      </p:sp>
      <p:sp>
        <p:nvSpPr>
          <p:cNvPr id="4" name="TextBox 3">
            <a:extLst>
              <a:ext uri="{FF2B5EF4-FFF2-40B4-BE49-F238E27FC236}">
                <a16:creationId xmlns:a16="http://schemas.microsoft.com/office/drawing/2014/main" id="{6BCB0FE2-23E4-4E7D-A555-E9392C0851A9}"/>
              </a:ext>
            </a:extLst>
          </p:cNvPr>
          <p:cNvSpPr txBox="1"/>
          <p:nvPr/>
        </p:nvSpPr>
        <p:spPr>
          <a:xfrm>
            <a:off x="2203331" y="6339517"/>
            <a:ext cx="7774557"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So we should also write and add these kind of business specified headings in our webpage.</a:t>
            </a:r>
          </a:p>
        </p:txBody>
      </p:sp>
      <p:pic>
        <p:nvPicPr>
          <p:cNvPr id="7" name="Picture 7" descr="A close up of a keyboard&#10;&#10;Description generated with high confidence">
            <a:extLst>
              <a:ext uri="{FF2B5EF4-FFF2-40B4-BE49-F238E27FC236}">
                <a16:creationId xmlns:a16="http://schemas.microsoft.com/office/drawing/2014/main" id="{ED735A18-F9D8-4AA5-908E-5D0B179161BC}"/>
              </a:ext>
            </a:extLst>
          </p:cNvPr>
          <p:cNvPicPr>
            <a:picLocks noChangeAspect="1"/>
          </p:cNvPicPr>
          <p:nvPr/>
        </p:nvPicPr>
        <p:blipFill>
          <a:blip r:embed="rId2"/>
          <a:stretch>
            <a:fillRect/>
          </a:stretch>
        </p:blipFill>
        <p:spPr>
          <a:xfrm>
            <a:off x="396816" y="797610"/>
            <a:ext cx="5230483" cy="2545459"/>
          </a:xfrm>
          <a:prstGeom prst="rect">
            <a:avLst/>
          </a:prstGeom>
        </p:spPr>
      </p:pic>
      <p:pic>
        <p:nvPicPr>
          <p:cNvPr id="10" name="Picture 10" descr="A picture containing person, photo, woman, player&#10;&#10;Description generated with very high confidence">
            <a:extLst>
              <a:ext uri="{FF2B5EF4-FFF2-40B4-BE49-F238E27FC236}">
                <a16:creationId xmlns:a16="http://schemas.microsoft.com/office/drawing/2014/main" id="{C6C8B35A-129A-491A-9C4B-AD6CDEF566F4}"/>
              </a:ext>
            </a:extLst>
          </p:cNvPr>
          <p:cNvPicPr>
            <a:picLocks noChangeAspect="1"/>
          </p:cNvPicPr>
          <p:nvPr/>
        </p:nvPicPr>
        <p:blipFill>
          <a:blip r:embed="rId3"/>
          <a:stretch>
            <a:fillRect/>
          </a:stretch>
        </p:blipFill>
        <p:spPr>
          <a:xfrm>
            <a:off x="6018362" y="793565"/>
            <a:ext cx="5316747" cy="2553547"/>
          </a:xfrm>
          <a:prstGeom prst="rect">
            <a:avLst/>
          </a:prstGeom>
        </p:spPr>
      </p:pic>
      <p:pic>
        <p:nvPicPr>
          <p:cNvPr id="12" name="Picture 12" descr="A picture containing photo, man, computer, woman&#10;&#10;Description generated with very high confidence">
            <a:extLst>
              <a:ext uri="{FF2B5EF4-FFF2-40B4-BE49-F238E27FC236}">
                <a16:creationId xmlns:a16="http://schemas.microsoft.com/office/drawing/2014/main" id="{91A68320-8746-403C-B74D-41506BEDC6FB}"/>
              </a:ext>
            </a:extLst>
          </p:cNvPr>
          <p:cNvPicPr>
            <a:picLocks noChangeAspect="1"/>
          </p:cNvPicPr>
          <p:nvPr/>
        </p:nvPicPr>
        <p:blipFill>
          <a:blip r:embed="rId4"/>
          <a:stretch>
            <a:fillRect/>
          </a:stretch>
        </p:blipFill>
        <p:spPr>
          <a:xfrm>
            <a:off x="6018363" y="3611454"/>
            <a:ext cx="5316747" cy="2553695"/>
          </a:xfrm>
          <a:prstGeom prst="rect">
            <a:avLst/>
          </a:prstGeom>
        </p:spPr>
      </p:pic>
    </p:spTree>
    <p:extLst>
      <p:ext uri="{BB962C8B-B14F-4D97-AF65-F5344CB8AC3E}">
        <p14:creationId xmlns:p14="http://schemas.microsoft.com/office/powerpoint/2010/main" val="1940704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01762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5) Paragraphs:</a:t>
            </a:r>
            <a:r>
              <a:rPr lang="en-US" sz="2000">
                <a:cs typeface="Calibri"/>
              </a:rPr>
              <a:t> </a:t>
            </a:r>
          </a:p>
        </p:txBody>
      </p:sp>
      <p:pic>
        <p:nvPicPr>
          <p:cNvPr id="7" name="Picture 7" descr="A screenshot of a social media post&#10;&#10;Description generated with very high confidence">
            <a:extLst>
              <a:ext uri="{FF2B5EF4-FFF2-40B4-BE49-F238E27FC236}">
                <a16:creationId xmlns:a16="http://schemas.microsoft.com/office/drawing/2014/main" id="{ED735A18-F9D8-4AA5-908E-5D0B179161BC}"/>
              </a:ext>
            </a:extLst>
          </p:cNvPr>
          <p:cNvPicPr>
            <a:picLocks noChangeAspect="1"/>
          </p:cNvPicPr>
          <p:nvPr/>
        </p:nvPicPr>
        <p:blipFill rotWithShape="1">
          <a:blip r:embed="rId2"/>
          <a:srcRect t="789" r="251" b="31579"/>
          <a:stretch/>
        </p:blipFill>
        <p:spPr>
          <a:xfrm>
            <a:off x="281798" y="762332"/>
            <a:ext cx="11412804" cy="3704219"/>
          </a:xfrm>
          <a:prstGeom prst="rect">
            <a:avLst/>
          </a:prstGeom>
        </p:spPr>
      </p:pic>
      <p:pic>
        <p:nvPicPr>
          <p:cNvPr id="9" name="Picture 10" descr="A close up of a person&#10;&#10;Description generated with high confidence">
            <a:extLst>
              <a:ext uri="{FF2B5EF4-FFF2-40B4-BE49-F238E27FC236}">
                <a16:creationId xmlns:a16="http://schemas.microsoft.com/office/drawing/2014/main" id="{AEA595E7-E172-4D5A-97AE-A894EA40B614}"/>
              </a:ext>
            </a:extLst>
          </p:cNvPr>
          <p:cNvPicPr>
            <a:picLocks noChangeAspect="1"/>
          </p:cNvPicPr>
          <p:nvPr/>
        </p:nvPicPr>
        <p:blipFill>
          <a:blip r:embed="rId3"/>
          <a:stretch>
            <a:fillRect/>
          </a:stretch>
        </p:blipFill>
        <p:spPr>
          <a:xfrm>
            <a:off x="1619250" y="4375980"/>
            <a:ext cx="8724181" cy="1608005"/>
          </a:xfrm>
          <a:prstGeom prst="rect">
            <a:avLst/>
          </a:prstGeom>
        </p:spPr>
      </p:pic>
      <p:sp>
        <p:nvSpPr>
          <p:cNvPr id="14" name="TextBox 2">
            <a:extLst>
              <a:ext uri="{FF2B5EF4-FFF2-40B4-BE49-F238E27FC236}">
                <a16:creationId xmlns:a16="http://schemas.microsoft.com/office/drawing/2014/main" id="{6CF3769E-324D-4117-8398-ADBB69338FFC}"/>
              </a:ext>
            </a:extLst>
          </p:cNvPr>
          <p:cNvSpPr txBox="1"/>
          <p:nvPr/>
        </p:nvSpPr>
        <p:spPr>
          <a:xfrm>
            <a:off x="1169238" y="6075152"/>
            <a:ext cx="9658710" cy="592150"/>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In the above example we can see that on the Homepage of DDS they elaborated their services, And they have included "keywords" in between their paragraphs.</a:t>
            </a:r>
          </a:p>
        </p:txBody>
      </p:sp>
    </p:spTree>
    <p:extLst>
      <p:ext uri="{BB962C8B-B14F-4D97-AF65-F5344CB8AC3E}">
        <p14:creationId xmlns:p14="http://schemas.microsoft.com/office/powerpoint/2010/main" val="785752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CB0FE2-23E4-4E7D-A555-E9392C0851A9}"/>
              </a:ext>
            </a:extLst>
          </p:cNvPr>
          <p:cNvSpPr txBox="1"/>
          <p:nvPr/>
        </p:nvSpPr>
        <p:spPr>
          <a:xfrm>
            <a:off x="2706538" y="6353894"/>
            <a:ext cx="6782520"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So we should write rich content including our core business terminologies.</a:t>
            </a:r>
          </a:p>
        </p:txBody>
      </p:sp>
      <p:pic>
        <p:nvPicPr>
          <p:cNvPr id="10" name="Picture 10" descr="A screenshot of a social media post&#10;&#10;Description generated with very high confidence">
            <a:extLst>
              <a:ext uri="{FF2B5EF4-FFF2-40B4-BE49-F238E27FC236}">
                <a16:creationId xmlns:a16="http://schemas.microsoft.com/office/drawing/2014/main" id="{C6C8B35A-129A-491A-9C4B-AD6CDEF566F4}"/>
              </a:ext>
            </a:extLst>
          </p:cNvPr>
          <p:cNvPicPr>
            <a:picLocks noChangeAspect="1"/>
          </p:cNvPicPr>
          <p:nvPr/>
        </p:nvPicPr>
        <p:blipFill>
          <a:blip r:embed="rId2"/>
          <a:stretch>
            <a:fillRect/>
          </a:stretch>
        </p:blipFill>
        <p:spPr>
          <a:xfrm>
            <a:off x="2197128" y="117829"/>
            <a:ext cx="7812120" cy="4767659"/>
          </a:xfrm>
          <a:prstGeom prst="rect">
            <a:avLst/>
          </a:prstGeom>
        </p:spPr>
      </p:pic>
      <p:sp>
        <p:nvSpPr>
          <p:cNvPr id="2" name="TextBox 2">
            <a:extLst>
              <a:ext uri="{FF2B5EF4-FFF2-40B4-BE49-F238E27FC236}">
                <a16:creationId xmlns:a16="http://schemas.microsoft.com/office/drawing/2014/main" id="{B53F594D-3838-40D1-B6EC-A16CEE955B37}"/>
              </a:ext>
            </a:extLst>
          </p:cNvPr>
          <p:cNvSpPr txBox="1"/>
          <p:nvPr/>
        </p:nvSpPr>
        <p:spPr>
          <a:xfrm>
            <a:off x="381718" y="5054358"/>
            <a:ext cx="11441502" cy="1109214"/>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Paragraph is one of the most important factor in SEO. When a user search a keyword then google inspect if any of the part of keyword is present in the "description", "heading" and "paragraph". If "Google" finds everything is in the synchronization then only it increase that website's credit and it appears in the search results. As we see the above example of DDS we will see that they have used almost all the common keywords in their paragraphs like "Electrical", "Manufacturers", "Distributers", "E-Commerce" and "Product content" etc.</a:t>
            </a:r>
          </a:p>
        </p:txBody>
      </p:sp>
    </p:spTree>
    <p:extLst>
      <p:ext uri="{BB962C8B-B14F-4D97-AF65-F5344CB8AC3E}">
        <p14:creationId xmlns:p14="http://schemas.microsoft.com/office/powerpoint/2010/main" val="3473631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6) </a:t>
            </a:r>
            <a:r>
              <a:rPr lang="en-US" sz="2000" b="1">
                <a:solidFill>
                  <a:schemeClr val="accent2">
                    <a:lumMod val="75000"/>
                  </a:schemeClr>
                </a:solidFill>
                <a:cs typeface="Calibri"/>
              </a:rPr>
              <a:t>Separate</a:t>
            </a:r>
            <a:r>
              <a:rPr lang="en-US" sz="2000" b="1">
                <a:solidFill>
                  <a:schemeClr val="accent2">
                    <a:lumMod val="75000"/>
                  </a:schemeClr>
                </a:solidFill>
                <a:ea typeface="+mn-lt"/>
                <a:cs typeface="+mn-lt"/>
              </a:rPr>
              <a:t> details pages for </a:t>
            </a:r>
            <a:r>
              <a:rPr lang="en-US" sz="2000" b="1" err="1">
                <a:solidFill>
                  <a:schemeClr val="accent2">
                    <a:lumMod val="75000"/>
                  </a:schemeClr>
                </a:solidFill>
                <a:ea typeface="+mn-lt"/>
                <a:cs typeface="+mn-lt"/>
              </a:rPr>
              <a:t>dataZen</a:t>
            </a:r>
            <a:r>
              <a:rPr lang="en-US" sz="2000" b="1">
                <a:solidFill>
                  <a:schemeClr val="accent2">
                    <a:lumMod val="75000"/>
                  </a:schemeClr>
                </a:solidFill>
                <a:ea typeface="+mn-lt"/>
                <a:cs typeface="+mn-lt"/>
              </a:rPr>
              <a:t> BSL</a:t>
            </a:r>
            <a:r>
              <a:rPr lang="en-US" sz="2000">
                <a:solidFill>
                  <a:schemeClr val="accent2">
                    <a:lumMod val="75000"/>
                  </a:schemeClr>
                </a:solidFill>
                <a:ea typeface="+mn-lt"/>
                <a:cs typeface="+mn-lt"/>
              </a:rPr>
              <a:t>™ </a:t>
            </a:r>
            <a:r>
              <a:rPr lang="en-US" sz="2000" b="1">
                <a:solidFill>
                  <a:schemeClr val="accent2">
                    <a:lumMod val="75000"/>
                  </a:schemeClr>
                </a:solidFill>
                <a:ea typeface="+mn-lt"/>
                <a:cs typeface="+mn-lt"/>
              </a:rPr>
              <a:t>as well as for other services we are offering</a:t>
            </a:r>
            <a:r>
              <a:rPr lang="en-US" sz="2000" b="1">
                <a:solidFill>
                  <a:srgbClr val="C45911"/>
                </a:solidFill>
                <a:cs typeface="Segoe UI"/>
              </a:rPr>
              <a:t>:</a:t>
            </a:r>
            <a:r>
              <a:rPr lang="en-US" sz="2000">
                <a:cs typeface="Calibri"/>
              </a:rPr>
              <a:t> </a:t>
            </a:r>
          </a:p>
        </p:txBody>
      </p:sp>
      <p:pic>
        <p:nvPicPr>
          <p:cNvPr id="2" name="Picture 2" descr="A screenshot of a cell phone&#10;&#10;Description generated with very high confidence">
            <a:extLst>
              <a:ext uri="{FF2B5EF4-FFF2-40B4-BE49-F238E27FC236}">
                <a16:creationId xmlns:a16="http://schemas.microsoft.com/office/drawing/2014/main" id="{0FA75864-6486-44C2-9746-D2ED1C01E7F6}"/>
              </a:ext>
            </a:extLst>
          </p:cNvPr>
          <p:cNvPicPr>
            <a:picLocks noChangeAspect="1"/>
          </p:cNvPicPr>
          <p:nvPr/>
        </p:nvPicPr>
        <p:blipFill>
          <a:blip r:embed="rId2"/>
          <a:stretch>
            <a:fillRect/>
          </a:stretch>
        </p:blipFill>
        <p:spPr>
          <a:xfrm>
            <a:off x="2132043" y="1454886"/>
            <a:ext cx="7257689" cy="4282001"/>
          </a:xfrm>
          <a:prstGeom prst="rect">
            <a:avLst/>
          </a:prstGeom>
        </p:spPr>
      </p:pic>
      <p:sp>
        <p:nvSpPr>
          <p:cNvPr id="4" name="TextBox 3">
            <a:extLst>
              <a:ext uri="{FF2B5EF4-FFF2-40B4-BE49-F238E27FC236}">
                <a16:creationId xmlns:a16="http://schemas.microsoft.com/office/drawing/2014/main" id="{3BA24822-B9EE-44C5-8546-FA624584DF51}"/>
              </a:ext>
            </a:extLst>
          </p:cNvPr>
          <p:cNvSpPr txBox="1"/>
          <p:nvPr/>
        </p:nvSpPr>
        <p:spPr>
          <a:xfrm>
            <a:off x="3123482" y="6181365"/>
            <a:ext cx="5948633"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we need to make separate pages for our products and services.</a:t>
            </a:r>
          </a:p>
        </p:txBody>
      </p:sp>
      <p:sp>
        <p:nvSpPr>
          <p:cNvPr id="6" name="TextBox 2">
            <a:extLst>
              <a:ext uri="{FF2B5EF4-FFF2-40B4-BE49-F238E27FC236}">
                <a16:creationId xmlns:a16="http://schemas.microsoft.com/office/drawing/2014/main" id="{EB8899B6-AC23-48DF-9AC3-B9CED6E53A8B}"/>
              </a:ext>
            </a:extLst>
          </p:cNvPr>
          <p:cNvSpPr txBox="1"/>
          <p:nvPr/>
        </p:nvSpPr>
        <p:spPr>
          <a:xfrm>
            <a:off x="539869" y="741152"/>
            <a:ext cx="11254597" cy="592150"/>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In the below example we can see that DDS has made a separate webpage for their product (content </a:t>
            </a:r>
            <a:r>
              <a:rPr lang="en-US" sz="1400" err="1">
                <a:ea typeface="+mn-lt"/>
                <a:cs typeface="+mn-lt"/>
              </a:rPr>
              <a:t>i</a:t>
            </a:r>
            <a:r>
              <a:rPr lang="en-US" sz="1400">
                <a:ea typeface="+mn-lt"/>
                <a:cs typeface="+mn-lt"/>
              </a:rPr>
              <a:t>/o)  … So I think we should also make separate pages for </a:t>
            </a:r>
            <a:r>
              <a:rPr lang="en-US" sz="1400" err="1">
                <a:ea typeface="+mn-lt"/>
                <a:cs typeface="+mn-lt"/>
              </a:rPr>
              <a:t>dataZen</a:t>
            </a:r>
            <a:r>
              <a:rPr lang="en-US" sz="1400">
                <a:ea typeface="+mn-lt"/>
                <a:cs typeface="+mn-lt"/>
              </a:rPr>
              <a:t> BSL™ and other services we are offering.</a:t>
            </a:r>
          </a:p>
        </p:txBody>
      </p:sp>
    </p:spTree>
    <p:extLst>
      <p:ext uri="{BB962C8B-B14F-4D97-AF65-F5344CB8AC3E}">
        <p14:creationId xmlns:p14="http://schemas.microsoft.com/office/powerpoint/2010/main" val="1146785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7) </a:t>
            </a:r>
            <a:r>
              <a:rPr lang="en-US" sz="2000" b="1">
                <a:solidFill>
                  <a:schemeClr val="accent2">
                    <a:lumMod val="75000"/>
                  </a:schemeClr>
                </a:solidFill>
                <a:cs typeface="Calibri"/>
              </a:rPr>
              <a:t>Plans</a:t>
            </a:r>
            <a:r>
              <a:rPr lang="en-US" sz="2000" b="1">
                <a:solidFill>
                  <a:schemeClr val="accent2">
                    <a:lumMod val="75000"/>
                  </a:schemeClr>
                </a:solidFill>
                <a:ea typeface="+mn-lt"/>
                <a:cs typeface="+mn-lt"/>
              </a:rPr>
              <a:t> page should contain a detailed plans comparison table</a:t>
            </a:r>
            <a:r>
              <a:rPr lang="en-US" sz="2000" b="1">
                <a:solidFill>
                  <a:srgbClr val="C45911"/>
                </a:solidFill>
                <a:cs typeface="Segoe UI"/>
              </a:rPr>
              <a:t>:</a:t>
            </a:r>
            <a:r>
              <a:rPr lang="en-US" sz="2000">
                <a:cs typeface="Calibri"/>
              </a:rPr>
              <a:t> </a:t>
            </a:r>
          </a:p>
        </p:txBody>
      </p:sp>
      <p:pic>
        <p:nvPicPr>
          <p:cNvPr id="2" name="Picture 2" descr="A screenshot of a cell phone&#10;&#10;Description generated with very high confidence">
            <a:extLst>
              <a:ext uri="{FF2B5EF4-FFF2-40B4-BE49-F238E27FC236}">
                <a16:creationId xmlns:a16="http://schemas.microsoft.com/office/drawing/2014/main" id="{0FA75864-6486-44C2-9746-D2ED1C01E7F6}"/>
              </a:ext>
            </a:extLst>
          </p:cNvPr>
          <p:cNvPicPr>
            <a:picLocks noChangeAspect="1"/>
          </p:cNvPicPr>
          <p:nvPr/>
        </p:nvPicPr>
        <p:blipFill>
          <a:blip r:embed="rId2"/>
          <a:stretch>
            <a:fillRect/>
          </a:stretch>
        </p:blipFill>
        <p:spPr>
          <a:xfrm>
            <a:off x="3464519" y="1426130"/>
            <a:ext cx="5139075" cy="4540794"/>
          </a:xfrm>
          <a:prstGeom prst="rect">
            <a:avLst/>
          </a:prstGeom>
        </p:spPr>
      </p:pic>
      <p:sp>
        <p:nvSpPr>
          <p:cNvPr id="4" name="TextBox 3">
            <a:extLst>
              <a:ext uri="{FF2B5EF4-FFF2-40B4-BE49-F238E27FC236}">
                <a16:creationId xmlns:a16="http://schemas.microsoft.com/office/drawing/2014/main" id="{3BA24822-B9EE-44C5-8546-FA624584DF51}"/>
              </a:ext>
            </a:extLst>
          </p:cNvPr>
          <p:cNvSpPr txBox="1"/>
          <p:nvPr/>
        </p:nvSpPr>
        <p:spPr>
          <a:xfrm>
            <a:off x="3526047" y="6238875"/>
            <a:ext cx="5129124"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we need to add a detailed plans comparison table.</a:t>
            </a:r>
          </a:p>
        </p:txBody>
      </p:sp>
      <p:sp>
        <p:nvSpPr>
          <p:cNvPr id="6" name="TextBox 2">
            <a:extLst>
              <a:ext uri="{FF2B5EF4-FFF2-40B4-BE49-F238E27FC236}">
                <a16:creationId xmlns:a16="http://schemas.microsoft.com/office/drawing/2014/main" id="{EB8899B6-AC23-48DF-9AC3-B9CED6E53A8B}"/>
              </a:ext>
            </a:extLst>
          </p:cNvPr>
          <p:cNvSpPr txBox="1"/>
          <p:nvPr/>
        </p:nvSpPr>
        <p:spPr>
          <a:xfrm>
            <a:off x="539869" y="741152"/>
            <a:ext cx="11254597" cy="592150"/>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In the plans page we have written text content and images but we should add a detailed comparison table like below (however we will not show pricing in it but we will show what kind of product data we will offer in each plan).</a:t>
            </a:r>
          </a:p>
        </p:txBody>
      </p:sp>
    </p:spTree>
    <p:extLst>
      <p:ext uri="{BB962C8B-B14F-4D97-AF65-F5344CB8AC3E}">
        <p14:creationId xmlns:p14="http://schemas.microsoft.com/office/powerpoint/2010/main" val="135389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8) </a:t>
            </a:r>
            <a:r>
              <a:rPr lang="en-US" sz="2000" b="1">
                <a:solidFill>
                  <a:schemeClr val="accent2">
                    <a:lumMod val="75000"/>
                  </a:schemeClr>
                </a:solidFill>
                <a:ea typeface="+mn-lt"/>
                <a:cs typeface="+mn-lt"/>
              </a:rPr>
              <a:t>Separate customers portfolio section</a:t>
            </a:r>
            <a:r>
              <a:rPr lang="en-US" sz="2000" b="1">
                <a:solidFill>
                  <a:srgbClr val="C45911"/>
                </a:solidFill>
                <a:cs typeface="Segoe UI"/>
              </a:rPr>
              <a:t>:</a:t>
            </a:r>
            <a:r>
              <a:rPr lang="en-US" sz="2000">
                <a:cs typeface="Calibri"/>
              </a:rPr>
              <a:t> </a:t>
            </a:r>
          </a:p>
        </p:txBody>
      </p:sp>
      <p:pic>
        <p:nvPicPr>
          <p:cNvPr id="3" name="Picture 6" descr="A screenshot of a social media post&#10;&#10;Description generated with very high confidence">
            <a:extLst>
              <a:ext uri="{FF2B5EF4-FFF2-40B4-BE49-F238E27FC236}">
                <a16:creationId xmlns:a16="http://schemas.microsoft.com/office/drawing/2014/main" id="{717B9FE1-5D8D-4E94-BC1A-3701BCD5D252}"/>
              </a:ext>
            </a:extLst>
          </p:cNvPr>
          <p:cNvPicPr>
            <a:picLocks noChangeAspect="1"/>
          </p:cNvPicPr>
          <p:nvPr/>
        </p:nvPicPr>
        <p:blipFill>
          <a:blip r:embed="rId2"/>
          <a:stretch>
            <a:fillRect/>
          </a:stretch>
        </p:blipFill>
        <p:spPr>
          <a:xfrm>
            <a:off x="1058173" y="682175"/>
            <a:ext cx="9586822" cy="5738064"/>
          </a:xfrm>
          <a:prstGeom prst="rect">
            <a:avLst/>
          </a:prstGeom>
        </p:spPr>
      </p:pic>
    </p:spTree>
    <p:extLst>
      <p:ext uri="{BB962C8B-B14F-4D97-AF65-F5344CB8AC3E}">
        <p14:creationId xmlns:p14="http://schemas.microsoft.com/office/powerpoint/2010/main" val="1589181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A24822-B9EE-44C5-8546-FA624584DF51}"/>
              </a:ext>
            </a:extLst>
          </p:cNvPr>
          <p:cNvSpPr txBox="1"/>
          <p:nvPr/>
        </p:nvSpPr>
        <p:spPr>
          <a:xfrm>
            <a:off x="3180991" y="6224497"/>
            <a:ext cx="5833614"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we need to make separate pages for our products and services. </a:t>
            </a:r>
          </a:p>
        </p:txBody>
      </p:sp>
      <p:sp>
        <p:nvSpPr>
          <p:cNvPr id="6" name="TextBox 2">
            <a:extLst>
              <a:ext uri="{FF2B5EF4-FFF2-40B4-BE49-F238E27FC236}">
                <a16:creationId xmlns:a16="http://schemas.microsoft.com/office/drawing/2014/main" id="{EB8899B6-AC23-48DF-9AC3-B9CED6E53A8B}"/>
              </a:ext>
            </a:extLst>
          </p:cNvPr>
          <p:cNvSpPr txBox="1"/>
          <p:nvPr/>
        </p:nvSpPr>
        <p:spPr>
          <a:xfrm>
            <a:off x="539869" y="741152"/>
            <a:ext cx="11254597" cy="5245731"/>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Separate customer portfolio section helps a lot in the SEO. In this section we describe what our client do?, how is our relation with our client?, what we did for our client?, For example, if somebody need </a:t>
            </a:r>
            <a:r>
              <a:rPr lang="en-US" sz="1400" err="1">
                <a:ea typeface="+mn-lt"/>
                <a:cs typeface="+mn-lt"/>
              </a:rPr>
              <a:t>xyz</a:t>
            </a:r>
            <a:r>
              <a:rPr lang="en-US" sz="1400">
                <a:ea typeface="+mn-lt"/>
                <a:cs typeface="+mn-lt"/>
              </a:rPr>
              <a:t> thing which our clients sell and the user search it on google then redirect to our client's website through our website. By this method we can get lots of benefits.</a:t>
            </a:r>
          </a:p>
          <a:p>
            <a:pPr>
              <a:lnSpc>
                <a:spcPct val="120000"/>
              </a:lnSpc>
            </a:pPr>
            <a:endParaRPr lang="en-US" sz="1400">
              <a:ea typeface="+mn-lt"/>
              <a:cs typeface="+mn-lt"/>
            </a:endParaRPr>
          </a:p>
          <a:p>
            <a:pPr>
              <a:lnSpc>
                <a:spcPct val="120000"/>
              </a:lnSpc>
            </a:pPr>
            <a:r>
              <a:rPr lang="en-US" sz="1400">
                <a:ea typeface="+mn-lt"/>
                <a:cs typeface="+mn-lt"/>
              </a:rPr>
              <a:t>1) when we made separate page for our clients then we will contact them and say "hey ! We have made separate portfolio page of yours in our website". By this way our old relations with that clients will become refresh. Then we will ask them if they can say some words for us. If they do then we can add those feedback for us under that portfolio page.</a:t>
            </a:r>
          </a:p>
          <a:p>
            <a:pPr>
              <a:lnSpc>
                <a:spcPct val="120000"/>
              </a:lnSpc>
            </a:pPr>
            <a:endParaRPr lang="en-US" sz="1400">
              <a:ea typeface="+mn-lt"/>
              <a:cs typeface="+mn-lt"/>
            </a:endParaRPr>
          </a:p>
          <a:p>
            <a:pPr>
              <a:lnSpc>
                <a:spcPct val="120000"/>
              </a:lnSpc>
            </a:pPr>
            <a:r>
              <a:rPr lang="en-US" sz="1400">
                <a:ea typeface="+mn-lt"/>
                <a:cs typeface="+mn-lt"/>
              </a:rPr>
              <a:t>2) If we give their website's link in our website then they may also give our website link in their website (which is called back links in terms of SEO).</a:t>
            </a:r>
          </a:p>
          <a:p>
            <a:pPr>
              <a:lnSpc>
                <a:spcPct val="120000"/>
              </a:lnSpc>
            </a:pPr>
            <a:endParaRPr lang="en-US" sz="1400">
              <a:ea typeface="+mn-lt"/>
              <a:cs typeface="+mn-lt"/>
            </a:endParaRPr>
          </a:p>
          <a:p>
            <a:pPr>
              <a:lnSpc>
                <a:spcPct val="120000"/>
              </a:lnSpc>
            </a:pPr>
            <a:r>
              <a:rPr lang="en-US" sz="1400">
                <a:ea typeface="+mn-lt"/>
                <a:cs typeface="+mn-lt"/>
              </a:rPr>
              <a:t>3) If someone search our customer name in the google search so there might by chance that the customers portfolio present on our website appear in the search results. So if google user click on customer's portfolio present on our website then he will automatically enter our website .Then that person will check our other pages too. It will increase our website visitors.</a:t>
            </a:r>
          </a:p>
          <a:p>
            <a:pPr>
              <a:lnSpc>
                <a:spcPct val="120000"/>
              </a:lnSpc>
            </a:pPr>
            <a:endParaRPr lang="en-US" sz="1400">
              <a:ea typeface="+mn-lt"/>
              <a:cs typeface="+mn-lt"/>
            </a:endParaRPr>
          </a:p>
          <a:p>
            <a:pPr>
              <a:lnSpc>
                <a:spcPct val="120000"/>
              </a:lnSpc>
            </a:pPr>
            <a:r>
              <a:rPr lang="en-US" sz="1400">
                <a:ea typeface="+mn-lt"/>
                <a:cs typeface="+mn-lt"/>
              </a:rPr>
              <a:t>Below is example of how DDS has made portfolio section. </a:t>
            </a:r>
          </a:p>
          <a:p>
            <a:pPr>
              <a:lnSpc>
                <a:spcPct val="120000"/>
              </a:lnSpc>
            </a:pPr>
            <a:r>
              <a:rPr lang="en-US" sz="1400">
                <a:ea typeface="+mn-lt"/>
                <a:cs typeface="+mn-lt"/>
                <a:hlinkClick r:id="rId2">
                  <a:extLst>
                    <a:ext uri="{A12FA001-AC4F-418D-AE19-62706E023703}">
                      <ahyp:hlinkClr xmlns:ahyp="http://schemas.microsoft.com/office/drawing/2018/hyperlinkcolor" val="tx"/>
                    </a:ext>
                  </a:extLst>
                </a:hlinkClick>
              </a:rPr>
              <a:t>https://www.distributordatasolutions.com/portfolio_page</a:t>
            </a:r>
            <a:endParaRPr lang="en-US" sz="1400">
              <a:ea typeface="+mn-lt"/>
              <a:cs typeface="+mn-lt"/>
            </a:endParaRPr>
          </a:p>
          <a:p>
            <a:pPr>
              <a:lnSpc>
                <a:spcPct val="120000"/>
              </a:lnSpc>
            </a:pPr>
            <a:endParaRPr lang="en-US" sz="1400">
              <a:ea typeface="+mn-lt"/>
              <a:cs typeface="+mn-lt"/>
            </a:endParaRPr>
          </a:p>
          <a:p>
            <a:pPr>
              <a:lnSpc>
                <a:spcPct val="120000"/>
              </a:lnSpc>
            </a:pPr>
            <a:r>
              <a:rPr lang="en-US" sz="1400">
                <a:ea typeface="+mn-lt"/>
                <a:cs typeface="+mn-lt"/>
              </a:rPr>
              <a:t>Below is the example of </a:t>
            </a:r>
            <a:r>
              <a:rPr lang="en-US" sz="1400" err="1">
                <a:ea typeface="+mn-lt"/>
                <a:cs typeface="+mn-lt"/>
              </a:rPr>
              <a:t>springfield</a:t>
            </a:r>
            <a:r>
              <a:rPr lang="en-US" sz="1400">
                <a:ea typeface="+mn-lt"/>
                <a:cs typeface="+mn-lt"/>
              </a:rPr>
              <a:t> electric supply company portfolio:</a:t>
            </a:r>
          </a:p>
          <a:p>
            <a:pPr>
              <a:lnSpc>
                <a:spcPct val="120000"/>
              </a:lnSpc>
            </a:pPr>
            <a:r>
              <a:rPr lang="en-US" sz="1400">
                <a:ea typeface="+mn-lt"/>
                <a:cs typeface="+mn-lt"/>
                <a:hlinkClick r:id="rId3"/>
              </a:rPr>
              <a:t>https://www.distributordatasolutions.com/portfolio_page/springfield-electric-supply-company/</a:t>
            </a:r>
            <a:endParaRPr lang="en-US" sz="1400">
              <a:ea typeface="+mn-lt"/>
              <a:cs typeface="+mn-lt"/>
            </a:endParaRPr>
          </a:p>
          <a:p>
            <a:pPr>
              <a:lnSpc>
                <a:spcPct val="120000"/>
              </a:lnSpc>
            </a:pPr>
            <a:endParaRPr lang="en-US" sz="1400">
              <a:ea typeface="+mn-lt"/>
              <a:cs typeface="+mn-lt"/>
            </a:endParaRPr>
          </a:p>
        </p:txBody>
      </p:sp>
    </p:spTree>
    <p:extLst>
      <p:ext uri="{BB962C8B-B14F-4D97-AF65-F5344CB8AC3E}">
        <p14:creationId xmlns:p14="http://schemas.microsoft.com/office/powerpoint/2010/main" val="1140353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2">
                    <a:lumMod val="75000"/>
                  </a:schemeClr>
                </a:solidFill>
                <a:cs typeface="Calibri"/>
              </a:rPr>
              <a:t>9</a:t>
            </a:r>
            <a:r>
              <a:rPr lang="en-US" sz="2000" b="1">
                <a:solidFill>
                  <a:schemeClr val="accent2">
                    <a:lumMod val="75000"/>
                  </a:schemeClr>
                </a:solidFill>
                <a:ea typeface="+mn-lt"/>
                <a:cs typeface="+mn-lt"/>
              </a:rPr>
              <a:t>) Write articles regarding top selling products (e.g. QO120) and product data (IDW,  Trade services etc.)</a:t>
            </a:r>
            <a:r>
              <a:rPr lang="en-US" sz="2000" b="1">
                <a:solidFill>
                  <a:srgbClr val="C45911"/>
                </a:solidFill>
                <a:cs typeface="Segoe UI"/>
              </a:rPr>
              <a:t>:</a:t>
            </a:r>
            <a:r>
              <a:rPr lang="en-US" sz="2000">
                <a:cs typeface="Calibri"/>
              </a:rPr>
              <a:t> </a:t>
            </a:r>
          </a:p>
        </p:txBody>
      </p:sp>
      <p:sp>
        <p:nvSpPr>
          <p:cNvPr id="4" name="TextBox 3">
            <a:extLst>
              <a:ext uri="{FF2B5EF4-FFF2-40B4-BE49-F238E27FC236}">
                <a16:creationId xmlns:a16="http://schemas.microsoft.com/office/drawing/2014/main" id="{3BA24822-B9EE-44C5-8546-FA624584DF51}"/>
              </a:ext>
            </a:extLst>
          </p:cNvPr>
          <p:cNvSpPr txBox="1"/>
          <p:nvPr/>
        </p:nvSpPr>
        <p:spPr>
          <a:xfrm>
            <a:off x="4288048" y="6425780"/>
            <a:ext cx="3605124" cy="307777"/>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FFFFFF"/>
                </a:solidFill>
                <a:cs typeface="Segoe UI"/>
              </a:rPr>
              <a:t>​Conclusion: we need to write article on it.</a:t>
            </a:r>
          </a:p>
        </p:txBody>
      </p:sp>
      <p:sp>
        <p:nvSpPr>
          <p:cNvPr id="6" name="TextBox 2">
            <a:extLst>
              <a:ext uri="{FF2B5EF4-FFF2-40B4-BE49-F238E27FC236}">
                <a16:creationId xmlns:a16="http://schemas.microsoft.com/office/drawing/2014/main" id="{EB8899B6-AC23-48DF-9AC3-B9CED6E53A8B}"/>
              </a:ext>
            </a:extLst>
          </p:cNvPr>
          <p:cNvSpPr txBox="1"/>
          <p:nvPr/>
        </p:nvSpPr>
        <p:spPr>
          <a:xfrm>
            <a:off x="469600" y="1160432"/>
            <a:ext cx="11254597" cy="1367747"/>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Writing some short articles/paragraphs about top selling products also help. For example if somebody search "QO120 product data" then our written article/information/document might also be appear in google search results.</a:t>
            </a:r>
          </a:p>
          <a:p>
            <a:pPr>
              <a:lnSpc>
                <a:spcPct val="120000"/>
              </a:lnSpc>
            </a:pPr>
            <a:endParaRPr lang="en-US" sz="1400">
              <a:ea typeface="+mn-lt"/>
              <a:cs typeface="+mn-lt"/>
            </a:endParaRPr>
          </a:p>
          <a:p>
            <a:pPr>
              <a:lnSpc>
                <a:spcPct val="120000"/>
              </a:lnSpc>
            </a:pPr>
            <a:r>
              <a:rPr lang="en-US" sz="1400">
                <a:ea typeface="+mn-lt"/>
                <a:cs typeface="+mn-lt"/>
              </a:rPr>
              <a:t>In the case of DDS, they have uploaded PDF documents of product data on their site. So if you see search "QO120 product data" on google then their website link also appear in the search results.</a:t>
            </a:r>
          </a:p>
        </p:txBody>
      </p:sp>
      <p:sp>
        <p:nvSpPr>
          <p:cNvPr id="8" name="TextBox 2">
            <a:extLst>
              <a:ext uri="{FF2B5EF4-FFF2-40B4-BE49-F238E27FC236}">
                <a16:creationId xmlns:a16="http://schemas.microsoft.com/office/drawing/2014/main" id="{13319FCD-F472-4AC1-9CBE-3E1640ADAB95}"/>
              </a:ext>
            </a:extLst>
          </p:cNvPr>
          <p:cNvSpPr txBox="1"/>
          <p:nvPr/>
        </p:nvSpPr>
        <p:spPr>
          <a:xfrm>
            <a:off x="738097" y="5358261"/>
            <a:ext cx="10708257" cy="850682"/>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a:ea typeface="+mn-lt"/>
                <a:cs typeface="+mn-lt"/>
              </a:rPr>
              <a:t>Also we should write small paragraphs or some short article about IDW , Trade services and other product data related terminologies. Because the benefit of this thing will be whenever someone search queries related to IDW , trade services etc. then there is a chance that our website will appear in the search results.</a:t>
            </a:r>
          </a:p>
        </p:txBody>
      </p:sp>
      <p:sp>
        <p:nvSpPr>
          <p:cNvPr id="11" name="TextBox 10">
            <a:extLst>
              <a:ext uri="{FF2B5EF4-FFF2-40B4-BE49-F238E27FC236}">
                <a16:creationId xmlns:a16="http://schemas.microsoft.com/office/drawing/2014/main" id="{675F5F7E-A356-4CFE-BC23-6C9118EB9242}"/>
              </a:ext>
            </a:extLst>
          </p:cNvPr>
          <p:cNvSpPr txBox="1"/>
          <p:nvPr/>
        </p:nvSpPr>
        <p:spPr>
          <a:xfrm>
            <a:off x="2281687" y="4816415"/>
            <a:ext cx="879606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ea typeface="+mn-lt"/>
                <a:cs typeface="+mn-lt"/>
                <a:hlinkClick r:id="rId2"/>
              </a:rPr>
              <a:t>https://media.distributordatasolutions.com/schneider2/2019q4/d5d784c87b28089da638efc1c3fcb8d012150acb.pdf</a:t>
            </a:r>
            <a:endParaRPr lang="en-US">
              <a:cs typeface="Calibri"/>
              <a:hlinkClick r:id="" action="ppaction://noaction"/>
            </a:endParaRPr>
          </a:p>
        </p:txBody>
      </p:sp>
      <p:pic>
        <p:nvPicPr>
          <p:cNvPr id="2" name="Picture 6" descr="A screenshot of a cell phone&#10;&#10;Description generated with very high confidence">
            <a:extLst>
              <a:ext uri="{FF2B5EF4-FFF2-40B4-BE49-F238E27FC236}">
                <a16:creationId xmlns:a16="http://schemas.microsoft.com/office/drawing/2014/main" id="{7146AB6F-FDEC-4626-ACF2-7785A06C0EAD}"/>
              </a:ext>
            </a:extLst>
          </p:cNvPr>
          <p:cNvPicPr>
            <a:picLocks noChangeAspect="1"/>
          </p:cNvPicPr>
          <p:nvPr/>
        </p:nvPicPr>
        <p:blipFill>
          <a:blip r:embed="rId3"/>
          <a:stretch>
            <a:fillRect/>
          </a:stretch>
        </p:blipFill>
        <p:spPr>
          <a:xfrm>
            <a:off x="2524664" y="2925609"/>
            <a:ext cx="7157049" cy="1610630"/>
          </a:xfrm>
          <a:prstGeom prst="rect">
            <a:avLst/>
          </a:prstGeom>
        </p:spPr>
      </p:pic>
      <p:sp>
        <p:nvSpPr>
          <p:cNvPr id="12" name="TextBox 2">
            <a:extLst>
              <a:ext uri="{FF2B5EF4-FFF2-40B4-BE49-F238E27FC236}">
                <a16:creationId xmlns:a16="http://schemas.microsoft.com/office/drawing/2014/main" id="{4D6F00BC-8A34-4B81-82EE-123D969B7CCE}"/>
              </a:ext>
            </a:extLst>
          </p:cNvPr>
          <p:cNvSpPr txBox="1"/>
          <p:nvPr/>
        </p:nvSpPr>
        <p:spPr>
          <a:xfrm>
            <a:off x="972807" y="4816055"/>
            <a:ext cx="1463618"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cs typeface="Calibri"/>
              </a:rPr>
              <a:t>This  is the link:</a:t>
            </a:r>
            <a:endParaRPr lang="en-US"/>
          </a:p>
        </p:txBody>
      </p:sp>
    </p:spTree>
    <p:extLst>
      <p:ext uri="{BB962C8B-B14F-4D97-AF65-F5344CB8AC3E}">
        <p14:creationId xmlns:p14="http://schemas.microsoft.com/office/powerpoint/2010/main" val="3840437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2">
                    <a:lumMod val="75000"/>
                  </a:schemeClr>
                </a:solidFill>
                <a:cs typeface="Calibri"/>
              </a:rPr>
              <a:t>10) Backlinks</a:t>
            </a:r>
            <a:endParaRPr lang="en-US" sz="2000" b="1">
              <a:solidFill>
                <a:schemeClr val="accent2">
                  <a:lumMod val="75000"/>
                </a:schemeClr>
              </a:solidFill>
              <a:cs typeface="Segoe UI"/>
            </a:endParaRPr>
          </a:p>
        </p:txBody>
      </p:sp>
      <p:sp>
        <p:nvSpPr>
          <p:cNvPr id="4" name="TextBox 3">
            <a:extLst>
              <a:ext uri="{FF2B5EF4-FFF2-40B4-BE49-F238E27FC236}">
                <a16:creationId xmlns:a16="http://schemas.microsoft.com/office/drawing/2014/main" id="{3BA24822-B9EE-44C5-8546-FA624584DF51}"/>
              </a:ext>
            </a:extLst>
          </p:cNvPr>
          <p:cNvSpPr txBox="1"/>
          <p:nvPr/>
        </p:nvSpPr>
        <p:spPr>
          <a:xfrm>
            <a:off x="966878" y="5491252"/>
            <a:ext cx="7070067"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highlight>
                  <a:srgbClr val="00FFFF"/>
                </a:highlight>
                <a:cs typeface="Segoe UI"/>
              </a:rPr>
              <a:t>​(Conclusion:</a:t>
            </a:r>
            <a:r>
              <a:rPr lang="en-US" sz="1400">
                <a:highlight>
                  <a:srgbClr val="00FFFF"/>
                </a:highlight>
                <a:ea typeface="+mn-lt"/>
                <a:cs typeface="Segoe UI"/>
              </a:rPr>
              <a:t> </a:t>
            </a:r>
            <a:r>
              <a:rPr lang="en-US" sz="1400">
                <a:highlight>
                  <a:srgbClr val="00FFFF"/>
                </a:highlight>
                <a:ea typeface="+mn-lt"/>
                <a:cs typeface="+mn-lt"/>
              </a:rPr>
              <a:t>we</a:t>
            </a:r>
            <a:r>
              <a:rPr lang="en-US" sz="1400">
                <a:highlight>
                  <a:srgbClr val="00FFFF"/>
                </a:highlight>
                <a:ea typeface="+mn-lt"/>
                <a:cs typeface="Calibri"/>
              </a:rPr>
              <a:t> need to work on backlinks.</a:t>
            </a:r>
            <a:endParaRPr lang="en-US" sz="1400">
              <a:highlight>
                <a:srgbClr val="00FFFF"/>
              </a:highlight>
              <a:cs typeface="Segoe UI"/>
            </a:endParaRPr>
          </a:p>
        </p:txBody>
      </p:sp>
      <p:sp>
        <p:nvSpPr>
          <p:cNvPr id="6" name="TextBox 2">
            <a:extLst>
              <a:ext uri="{FF2B5EF4-FFF2-40B4-BE49-F238E27FC236}">
                <a16:creationId xmlns:a16="http://schemas.microsoft.com/office/drawing/2014/main" id="{EB8899B6-AC23-48DF-9AC3-B9CED6E53A8B}"/>
              </a:ext>
            </a:extLst>
          </p:cNvPr>
          <p:cNvSpPr txBox="1"/>
          <p:nvPr/>
        </p:nvSpPr>
        <p:spPr>
          <a:xfrm>
            <a:off x="412090" y="729111"/>
            <a:ext cx="11254597" cy="5319598"/>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sz="1400" dirty="0">
                <a:ea typeface="+mn-lt"/>
                <a:cs typeface="+mn-lt"/>
              </a:rPr>
              <a:t>Backlinks are the links used for referral/redirect of one website to the other website. For example if somebody wrote an article and they give our website's link to read more about that article so that referring link will be count as one "Backlink". The more backlink we have the more visitors we will get. Quality of backlinks also matter , a single backlink from a very popular website has more weightage than the sum of hundreds of backlinks from less popular websites .</a:t>
            </a:r>
            <a:endParaRPr lang="en-US" dirty="0"/>
          </a:p>
          <a:p>
            <a:pPr>
              <a:lnSpc>
                <a:spcPct val="120000"/>
              </a:lnSpc>
            </a:pPr>
            <a:endParaRPr lang="en-US" sz="1400" dirty="0">
              <a:ea typeface="+mn-lt"/>
              <a:cs typeface="+mn-lt"/>
            </a:endParaRPr>
          </a:p>
          <a:p>
            <a:pPr>
              <a:lnSpc>
                <a:spcPct val="120000"/>
              </a:lnSpc>
            </a:pPr>
            <a:r>
              <a:rPr lang="en-US" sz="1400" dirty="0">
                <a:ea typeface="+mn-lt"/>
                <a:cs typeface="+mn-lt"/>
              </a:rPr>
              <a:t>Si, for showing website in top pages in the google search backlinks are the very important factor.</a:t>
            </a:r>
            <a:endParaRPr lang="en-US" dirty="0"/>
          </a:p>
          <a:p>
            <a:pPr>
              <a:lnSpc>
                <a:spcPct val="120000"/>
              </a:lnSpc>
            </a:pPr>
            <a:endParaRPr lang="en-US" sz="1400">
              <a:ea typeface="+mn-lt"/>
              <a:cs typeface="+mn-lt"/>
            </a:endParaRPr>
          </a:p>
          <a:p>
            <a:pPr>
              <a:lnSpc>
                <a:spcPct val="120000"/>
              </a:lnSpc>
            </a:pPr>
            <a:r>
              <a:rPr lang="en-US" sz="1400" dirty="0">
                <a:ea typeface="+mn-lt"/>
                <a:cs typeface="+mn-lt"/>
              </a:rPr>
              <a:t>There are three ways of earning backlinks:</a:t>
            </a:r>
          </a:p>
          <a:p>
            <a:pPr>
              <a:lnSpc>
                <a:spcPct val="120000"/>
              </a:lnSpc>
            </a:pPr>
            <a:endParaRPr lang="en-US" sz="1400">
              <a:ea typeface="+mn-lt"/>
              <a:cs typeface="+mn-lt"/>
            </a:endParaRPr>
          </a:p>
          <a:p>
            <a:pPr>
              <a:lnSpc>
                <a:spcPct val="120000"/>
              </a:lnSpc>
            </a:pPr>
            <a:r>
              <a:rPr lang="en-US" sz="1400" dirty="0">
                <a:ea typeface="+mn-lt"/>
                <a:cs typeface="+mn-lt"/>
              </a:rPr>
              <a:t>1) Social method : In this method websites give reference of each other in their articles. For example below website has given link of DDS:</a:t>
            </a:r>
          </a:p>
          <a:p>
            <a:pPr>
              <a:lnSpc>
                <a:spcPct val="120000"/>
              </a:lnSpc>
            </a:pPr>
            <a:r>
              <a:rPr lang="en-US" sz="1400" dirty="0">
                <a:ea typeface="+mn-lt"/>
                <a:cs typeface="+mn-lt"/>
                <a:hlinkClick r:id="rId2"/>
              </a:rPr>
              <a:t>http://www.canadianelectricalwholesaler.ca/latest-news/1884-what-is-good-product-content</a:t>
            </a:r>
            <a:endParaRPr lang="en-US"/>
          </a:p>
          <a:p>
            <a:pPr>
              <a:lnSpc>
                <a:spcPct val="120000"/>
              </a:lnSpc>
            </a:pPr>
            <a:endParaRPr lang="en-US">
              <a:ea typeface="+mn-lt"/>
              <a:cs typeface="+mn-lt"/>
            </a:endParaRPr>
          </a:p>
          <a:p>
            <a:pPr>
              <a:lnSpc>
                <a:spcPct val="120000"/>
              </a:lnSpc>
            </a:pPr>
            <a:r>
              <a:rPr lang="en-US" sz="1400" dirty="0">
                <a:ea typeface="+mn-lt"/>
                <a:cs typeface="+mn-lt"/>
              </a:rPr>
              <a:t>2) Buy backlinks method: There are several companies which purchase domains in bulk, they make many single page web sites and give reference of their clients in those websites. Below is the DDS example: (While I am not sure if they are paid backlinks but they looks like alien domains)</a:t>
            </a:r>
          </a:p>
          <a:p>
            <a:pPr>
              <a:lnSpc>
                <a:spcPct val="120000"/>
              </a:lnSpc>
            </a:pPr>
            <a:r>
              <a:rPr lang="en-US" sz="1400" dirty="0">
                <a:ea typeface="+mn-lt"/>
                <a:cs typeface="+mn-lt"/>
                <a:hlinkClick r:id="rId3"/>
              </a:rPr>
              <a:t>https://www.linkddl.com/site/distributordatasolutions.com</a:t>
            </a:r>
            <a:endParaRPr lang="en-US" sz="1400" dirty="0">
              <a:cs typeface="Calibri"/>
            </a:endParaRPr>
          </a:p>
          <a:p>
            <a:pPr>
              <a:lnSpc>
                <a:spcPct val="120000"/>
              </a:lnSpc>
            </a:pPr>
            <a:r>
              <a:rPr lang="en-US" sz="1400" dirty="0">
                <a:ea typeface="+mn-lt"/>
                <a:cs typeface="+mn-lt"/>
                <a:hlinkClick r:id="rId4"/>
              </a:rPr>
              <a:t>https://www.sitelinks.info/snap36.com/</a:t>
            </a:r>
            <a:endParaRPr lang="en-US"/>
          </a:p>
          <a:p>
            <a:pPr>
              <a:lnSpc>
                <a:spcPct val="120000"/>
              </a:lnSpc>
            </a:pPr>
            <a:endParaRPr lang="en-US" sz="1400" dirty="0">
              <a:ea typeface="+mn-lt"/>
              <a:cs typeface="+mn-lt"/>
            </a:endParaRPr>
          </a:p>
          <a:p>
            <a:pPr>
              <a:lnSpc>
                <a:spcPct val="120000"/>
              </a:lnSpc>
            </a:pPr>
            <a:r>
              <a:rPr lang="en-US" sz="1400" dirty="0">
                <a:ea typeface="+mn-lt"/>
                <a:cs typeface="+mn-lt"/>
              </a:rPr>
              <a:t>3) Marketing consultant blogs method: DDS get most of their website views from this method. There are marketing blogs which refers you in their website. DDS has most view from </a:t>
            </a:r>
            <a:r>
              <a:rPr lang="en-US" sz="1400" dirty="0">
                <a:ea typeface="+mn-lt"/>
                <a:cs typeface="+mn-lt"/>
                <a:hlinkClick r:id="rId5"/>
              </a:rPr>
              <a:t>https://electricaltrends.com/</a:t>
            </a:r>
            <a:r>
              <a:rPr lang="en-US" sz="1400" dirty="0">
                <a:ea typeface="+mn-lt"/>
                <a:cs typeface="+mn-lt"/>
              </a:rPr>
              <a:t> , even they show DDS advertisement in it.</a:t>
            </a:r>
          </a:p>
          <a:p>
            <a:pPr>
              <a:lnSpc>
                <a:spcPct val="120000"/>
              </a:lnSpc>
            </a:pPr>
            <a:endParaRPr lang="en-US" sz="1400">
              <a:ea typeface="+mn-lt"/>
              <a:cs typeface="+mn-lt"/>
            </a:endParaRPr>
          </a:p>
        </p:txBody>
      </p:sp>
    </p:spTree>
    <p:extLst>
      <p:ext uri="{BB962C8B-B14F-4D97-AF65-F5344CB8AC3E}">
        <p14:creationId xmlns:p14="http://schemas.microsoft.com/office/powerpoint/2010/main" val="3274316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11) Increase Page Load Speed, Decrease Bounce rate:</a:t>
            </a:r>
          </a:p>
        </p:txBody>
      </p:sp>
      <p:sp>
        <p:nvSpPr>
          <p:cNvPr id="6" name="TextBox 2">
            <a:extLst>
              <a:ext uri="{FF2B5EF4-FFF2-40B4-BE49-F238E27FC236}">
                <a16:creationId xmlns:a16="http://schemas.microsoft.com/office/drawing/2014/main" id="{EB8899B6-AC23-48DF-9AC3-B9CED6E53A8B}"/>
              </a:ext>
            </a:extLst>
          </p:cNvPr>
          <p:cNvSpPr txBox="1"/>
          <p:nvPr/>
        </p:nvSpPr>
        <p:spPr>
          <a:xfrm>
            <a:off x="282696" y="685980"/>
            <a:ext cx="11599652" cy="3177473"/>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IN" sz="1400" dirty="0">
                <a:ea typeface="+mn-lt"/>
                <a:cs typeface="+mn-lt"/>
              </a:rPr>
              <a:t> </a:t>
            </a:r>
            <a:r>
              <a:rPr lang="en-US" sz="1400" dirty="0">
                <a:ea typeface="+mn-lt"/>
                <a:cs typeface="+mn-lt"/>
              </a:rPr>
              <a:t>People are too impatient these days. When they feel that website is taking much time to load they go back to google and visit another website. So page load speed is also a very important factor in SEO. Light weight things should be on upper side and heavy loaded things should be in lower part of the website. Specially websites home page. It should not be loaded with bulky videos and lots of images.  If this happens then website bounce rate increases. Website bounce rate means the rate of people not sticking with our website. The less bounce rate the better it would be for a website. So when I analyzed our website bounce rate so I found it was high which is not good so I analyzed it's page load speed so I found it takes too much time to load as well as it is taking much downloading data which is also not good specially if the user is browsing from mobile phone as it has limited data. So I found that we need to work on the following things to speed up our home page.</a:t>
            </a:r>
          </a:p>
          <a:p>
            <a:pPr>
              <a:lnSpc>
                <a:spcPct val="120000"/>
              </a:lnSpc>
            </a:pPr>
            <a:endParaRPr lang="en-US" sz="1400">
              <a:ea typeface="+mn-lt"/>
              <a:cs typeface="+mn-lt"/>
            </a:endParaRPr>
          </a:p>
          <a:p>
            <a:pPr>
              <a:lnSpc>
                <a:spcPct val="120000"/>
              </a:lnSpc>
            </a:pPr>
            <a:r>
              <a:rPr lang="en-US" sz="1400" dirty="0">
                <a:ea typeface="+mn-lt"/>
                <a:cs typeface="+mn-lt"/>
              </a:rPr>
              <a:t>1) The first thing which appears</a:t>
            </a:r>
            <a:r>
              <a:rPr lang="en-IN" sz="1400" dirty="0">
                <a:ea typeface="+mn-lt"/>
                <a:cs typeface="+mn-lt"/>
              </a:rPr>
              <a:t> on the webpage is the banner of the webpage. </a:t>
            </a:r>
            <a:r>
              <a:rPr lang="en-US" sz="1400" dirty="0">
                <a:ea typeface="+mn-lt"/>
                <a:cs typeface="+mn-lt"/>
              </a:rPr>
              <a:t>As the webpage is load from top to bottom so </a:t>
            </a:r>
            <a:r>
              <a:rPr lang="en-IN" sz="1400" dirty="0">
                <a:ea typeface="+mn-lt"/>
                <a:cs typeface="+mn-lt"/>
              </a:rPr>
              <a:t>It should be light weight and there should something to read on the banner so that user will read it until the bottom content gets fully loaded. In DDS example they have put three rotational slides, they are light weight then video and they engage user until the bottom contents get loaded completely. This method will increase page speed and decrease bounce rate.</a:t>
            </a:r>
          </a:p>
        </p:txBody>
      </p:sp>
      <p:pic>
        <p:nvPicPr>
          <p:cNvPr id="7" name="Picture 7" descr="A close up of a keyboard&#10;&#10;Description generated with high confidence">
            <a:extLst>
              <a:ext uri="{FF2B5EF4-FFF2-40B4-BE49-F238E27FC236}">
                <a16:creationId xmlns:a16="http://schemas.microsoft.com/office/drawing/2014/main" id="{E718831D-68C1-4E84-9560-55008CA74305}"/>
              </a:ext>
            </a:extLst>
          </p:cNvPr>
          <p:cNvPicPr>
            <a:picLocks noChangeAspect="1"/>
          </p:cNvPicPr>
          <p:nvPr/>
        </p:nvPicPr>
        <p:blipFill>
          <a:blip r:embed="rId2"/>
          <a:stretch>
            <a:fillRect/>
          </a:stretch>
        </p:blipFill>
        <p:spPr>
          <a:xfrm>
            <a:off x="511835" y="4003761"/>
            <a:ext cx="5259237" cy="2559836"/>
          </a:xfrm>
          <a:prstGeom prst="rect">
            <a:avLst/>
          </a:prstGeom>
        </p:spPr>
      </p:pic>
      <p:pic>
        <p:nvPicPr>
          <p:cNvPr id="9" name="Picture 9" descr="A picture containing person, photo, woman, player&#10;&#10;Description generated with very high confidence">
            <a:extLst>
              <a:ext uri="{FF2B5EF4-FFF2-40B4-BE49-F238E27FC236}">
                <a16:creationId xmlns:a16="http://schemas.microsoft.com/office/drawing/2014/main" id="{ECE34448-07A2-428F-A2DA-32FF5C41500F}"/>
              </a:ext>
            </a:extLst>
          </p:cNvPr>
          <p:cNvPicPr>
            <a:picLocks noChangeAspect="1"/>
          </p:cNvPicPr>
          <p:nvPr/>
        </p:nvPicPr>
        <p:blipFill>
          <a:blip r:embed="rId3"/>
          <a:stretch>
            <a:fillRect/>
          </a:stretch>
        </p:blipFill>
        <p:spPr>
          <a:xfrm>
            <a:off x="6320287" y="3999717"/>
            <a:ext cx="5259237" cy="2567923"/>
          </a:xfrm>
          <a:prstGeom prst="rect">
            <a:avLst/>
          </a:prstGeom>
        </p:spPr>
      </p:pic>
    </p:spTree>
    <p:extLst>
      <p:ext uri="{BB962C8B-B14F-4D97-AF65-F5344CB8AC3E}">
        <p14:creationId xmlns:p14="http://schemas.microsoft.com/office/powerpoint/2010/main" val="2529421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photo, man, computer, woman&#10;&#10;Description generated with very high confidence">
            <a:extLst>
              <a:ext uri="{FF2B5EF4-FFF2-40B4-BE49-F238E27FC236}">
                <a16:creationId xmlns:a16="http://schemas.microsoft.com/office/drawing/2014/main" id="{5768E64C-0644-4F5D-9B4D-EA3774AEACD6}"/>
              </a:ext>
            </a:extLst>
          </p:cNvPr>
          <p:cNvPicPr>
            <a:picLocks noChangeAspect="1"/>
          </p:cNvPicPr>
          <p:nvPr/>
        </p:nvPicPr>
        <p:blipFill>
          <a:blip r:embed="rId2"/>
          <a:stretch>
            <a:fillRect/>
          </a:stretch>
        </p:blipFill>
        <p:spPr>
          <a:xfrm>
            <a:off x="1963947" y="333416"/>
            <a:ext cx="8264105" cy="3933921"/>
          </a:xfrm>
          <a:prstGeom prst="rect">
            <a:avLst/>
          </a:prstGeom>
        </p:spPr>
      </p:pic>
      <p:sp>
        <p:nvSpPr>
          <p:cNvPr id="4" name="TextBox 3">
            <a:extLst>
              <a:ext uri="{FF2B5EF4-FFF2-40B4-BE49-F238E27FC236}">
                <a16:creationId xmlns:a16="http://schemas.microsoft.com/office/drawing/2014/main" id="{2E471D5F-9F08-4134-BA6D-130F91A93B22}"/>
              </a:ext>
            </a:extLst>
          </p:cNvPr>
          <p:cNvSpPr txBox="1"/>
          <p:nvPr/>
        </p:nvSpPr>
        <p:spPr>
          <a:xfrm>
            <a:off x="554967" y="4738777"/>
            <a:ext cx="11096444" cy="523220"/>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IN" sz="1400">
                <a:solidFill>
                  <a:srgbClr val="FFFFFF"/>
                </a:solidFill>
                <a:cs typeface="Segoe UI"/>
              </a:rPr>
              <a:t>Conclusion:  As we have put video on the banner and single phrase on the banner so it is taking much time to load webpage and it is not engaging users until bottom content loaded. So we should also use the slideshow method like DDS did.</a:t>
            </a:r>
            <a:r>
              <a:rPr lang="en-US" sz="1400">
                <a:solidFill>
                  <a:srgbClr val="FFFFFF"/>
                </a:solidFill>
                <a:cs typeface="Segoe UI"/>
              </a:rPr>
              <a:t>​</a:t>
            </a:r>
          </a:p>
        </p:txBody>
      </p:sp>
    </p:spTree>
    <p:extLst>
      <p:ext uri="{BB962C8B-B14F-4D97-AF65-F5344CB8AC3E}">
        <p14:creationId xmlns:p14="http://schemas.microsoft.com/office/powerpoint/2010/main" val="3754692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generated with very high confidence">
            <a:extLst>
              <a:ext uri="{FF2B5EF4-FFF2-40B4-BE49-F238E27FC236}">
                <a16:creationId xmlns:a16="http://schemas.microsoft.com/office/drawing/2014/main" id="{5768E64C-0644-4F5D-9B4D-EA3774AEACD6}"/>
              </a:ext>
            </a:extLst>
          </p:cNvPr>
          <p:cNvPicPr>
            <a:picLocks noChangeAspect="1"/>
          </p:cNvPicPr>
          <p:nvPr/>
        </p:nvPicPr>
        <p:blipFill>
          <a:blip r:embed="rId2"/>
          <a:stretch>
            <a:fillRect/>
          </a:stretch>
        </p:blipFill>
        <p:spPr>
          <a:xfrm>
            <a:off x="281796" y="928025"/>
            <a:ext cx="5561163" cy="2572178"/>
          </a:xfrm>
          <a:prstGeom prst="rect">
            <a:avLst/>
          </a:prstGeom>
        </p:spPr>
      </p:pic>
      <p:pic>
        <p:nvPicPr>
          <p:cNvPr id="6" name="Picture 6" descr="A picture containing photo, man, computer, woman&#10;&#10;Description generated with very high confidence">
            <a:extLst>
              <a:ext uri="{FF2B5EF4-FFF2-40B4-BE49-F238E27FC236}">
                <a16:creationId xmlns:a16="http://schemas.microsoft.com/office/drawing/2014/main" id="{C67AABA3-5CEA-4E7F-9E1B-C444D985BD73}"/>
              </a:ext>
            </a:extLst>
          </p:cNvPr>
          <p:cNvPicPr>
            <a:picLocks noChangeAspect="1"/>
          </p:cNvPicPr>
          <p:nvPr/>
        </p:nvPicPr>
        <p:blipFill>
          <a:blip r:embed="rId3"/>
          <a:stretch>
            <a:fillRect/>
          </a:stretch>
        </p:blipFill>
        <p:spPr>
          <a:xfrm>
            <a:off x="6737230" y="721605"/>
            <a:ext cx="4698522" cy="2237395"/>
          </a:xfrm>
          <a:prstGeom prst="rect">
            <a:avLst/>
          </a:prstGeom>
        </p:spPr>
      </p:pic>
      <p:pic>
        <p:nvPicPr>
          <p:cNvPr id="10" name="Picture 10" descr="A screenshot of a cell phone&#10;&#10;Description generated with very high confidence">
            <a:extLst>
              <a:ext uri="{FF2B5EF4-FFF2-40B4-BE49-F238E27FC236}">
                <a16:creationId xmlns:a16="http://schemas.microsoft.com/office/drawing/2014/main" id="{65DCA457-DE05-405F-8C7B-F415B020A546}"/>
              </a:ext>
            </a:extLst>
          </p:cNvPr>
          <p:cNvPicPr>
            <a:picLocks noChangeAspect="1"/>
          </p:cNvPicPr>
          <p:nvPr/>
        </p:nvPicPr>
        <p:blipFill>
          <a:blip r:embed="rId4"/>
          <a:stretch>
            <a:fillRect/>
          </a:stretch>
        </p:blipFill>
        <p:spPr>
          <a:xfrm>
            <a:off x="6507552" y="3653452"/>
            <a:ext cx="5043577" cy="2759043"/>
          </a:xfrm>
          <a:prstGeom prst="rect">
            <a:avLst/>
          </a:prstGeom>
        </p:spPr>
      </p:pic>
      <p:sp>
        <p:nvSpPr>
          <p:cNvPr id="12" name="Rectangle 11">
            <a:extLst>
              <a:ext uri="{FF2B5EF4-FFF2-40B4-BE49-F238E27FC236}">
                <a16:creationId xmlns:a16="http://schemas.microsoft.com/office/drawing/2014/main" id="{3439B5A0-40B9-42F1-BA98-F5BE54D2B799}"/>
              </a:ext>
            </a:extLst>
          </p:cNvPr>
          <p:cNvSpPr/>
          <p:nvPr/>
        </p:nvSpPr>
        <p:spPr>
          <a:xfrm>
            <a:off x="6731479" y="2957423"/>
            <a:ext cx="4699717" cy="59001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A94FD6C-6742-452F-AEC5-8C6EC154DB3E}"/>
              </a:ext>
            </a:extLst>
          </p:cNvPr>
          <p:cNvSpPr txBox="1"/>
          <p:nvPr/>
        </p:nvSpPr>
        <p:spPr>
          <a:xfrm>
            <a:off x="6729622" y="3022480"/>
            <a:ext cx="46988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ea typeface="+mn-lt"/>
                <a:cs typeface="+mn-lt"/>
              </a:rPr>
              <a:t>A Message Re Coronavirus (COVID-19): Even though business is down across the board, dataZen Engineering cares for you. We are all in this together. We are Committed to our Customers, Employees and Communities in this difficult times. Please stay safe and exercise caution.</a:t>
            </a:r>
            <a:endParaRPr lang="en-US">
              <a:solidFill>
                <a:schemeClr val="bg1"/>
              </a:solidFill>
            </a:endParaRPr>
          </a:p>
        </p:txBody>
      </p:sp>
      <p:sp>
        <p:nvSpPr>
          <p:cNvPr id="3" name="TextBox 2">
            <a:extLst>
              <a:ext uri="{FF2B5EF4-FFF2-40B4-BE49-F238E27FC236}">
                <a16:creationId xmlns:a16="http://schemas.microsoft.com/office/drawing/2014/main" id="{2CA83D7F-48F0-4565-9C29-1B61A107A62F}"/>
              </a:ext>
            </a:extLst>
          </p:cNvPr>
          <p:cNvSpPr txBox="1"/>
          <p:nvPr/>
        </p:nvSpPr>
        <p:spPr>
          <a:xfrm>
            <a:off x="512734" y="3762735"/>
            <a:ext cx="5863086" cy="592150"/>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IN" sz="1400" dirty="0">
                <a:ea typeface="+mn-lt"/>
                <a:cs typeface="+mn-lt"/>
              </a:rPr>
              <a:t>Also we should remove Covid19 warning from popup and put it inside page like this.</a:t>
            </a:r>
            <a:r>
              <a:rPr lang="en-IN" sz="1400" dirty="0">
                <a:cs typeface="Calibri"/>
              </a:rPr>
              <a:t> Because it is slowing down the speed.</a:t>
            </a:r>
            <a:endParaRPr lang="en-US" dirty="0"/>
          </a:p>
        </p:txBody>
      </p:sp>
    </p:spTree>
    <p:extLst>
      <p:ext uri="{BB962C8B-B14F-4D97-AF65-F5344CB8AC3E}">
        <p14:creationId xmlns:p14="http://schemas.microsoft.com/office/powerpoint/2010/main" val="64119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493863"/>
            <a:ext cx="114990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12) Travel agency method:</a:t>
            </a:r>
          </a:p>
        </p:txBody>
      </p:sp>
      <p:sp>
        <p:nvSpPr>
          <p:cNvPr id="6" name="TextBox 2">
            <a:extLst>
              <a:ext uri="{FF2B5EF4-FFF2-40B4-BE49-F238E27FC236}">
                <a16:creationId xmlns:a16="http://schemas.microsoft.com/office/drawing/2014/main" id="{EB8899B6-AC23-48DF-9AC3-B9CED6E53A8B}"/>
              </a:ext>
            </a:extLst>
          </p:cNvPr>
          <p:cNvSpPr txBox="1"/>
          <p:nvPr/>
        </p:nvSpPr>
        <p:spPr>
          <a:xfrm>
            <a:off x="412090" y="1261074"/>
            <a:ext cx="11254597" cy="1626279"/>
          </a:xfrm>
          <a:prstGeom prst="rect">
            <a:avLst/>
          </a:prstGeom>
          <a:solidFill>
            <a:schemeClr val="bg1"/>
          </a:solidFill>
          <a:ln w="571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IN" sz="1400" dirty="0">
                <a:ea typeface="+mn-lt"/>
                <a:cs typeface="+mn-lt"/>
              </a:rPr>
              <a:t>Suppose a person get bored of his daily routine. He searched "What to do get refreshment in life?" He got an article from </a:t>
            </a:r>
            <a:r>
              <a:rPr lang="en-IN" sz="1400" dirty="0" err="1">
                <a:ea typeface="+mn-lt"/>
                <a:cs typeface="+mn-lt"/>
              </a:rPr>
              <a:t>xyz</a:t>
            </a:r>
            <a:r>
              <a:rPr lang="en-IN" sz="1400" dirty="0">
                <a:ea typeface="+mn-lt"/>
                <a:cs typeface="+mn-lt"/>
              </a:rPr>
              <a:t> website that "travelling is a good way to get refreshment in the life". Now he decided to travel. Now he searched where to </a:t>
            </a:r>
            <a:r>
              <a:rPr lang="en-IN" sz="1400" dirty="0" err="1">
                <a:ea typeface="+mn-lt"/>
                <a:cs typeface="+mn-lt"/>
              </a:rPr>
              <a:t>trave?l</a:t>
            </a:r>
            <a:r>
              <a:rPr lang="en-IN" sz="1400" dirty="0">
                <a:ea typeface="+mn-lt"/>
                <a:cs typeface="+mn-lt"/>
              </a:rPr>
              <a:t> then the same </a:t>
            </a:r>
            <a:r>
              <a:rPr lang="en-IN" sz="1400" dirty="0" err="1">
                <a:ea typeface="+mn-lt"/>
                <a:cs typeface="+mn-lt"/>
              </a:rPr>
              <a:t>xyz</a:t>
            </a:r>
            <a:r>
              <a:rPr lang="en-IN" sz="1400" dirty="0">
                <a:ea typeface="+mn-lt"/>
                <a:cs typeface="+mn-lt"/>
              </a:rPr>
              <a:t> website has an article called "top place to visit". He read that article and decided where to travel. Now he searches for affordable travel package. So when he search so in the list of so many websites he will visit that </a:t>
            </a:r>
            <a:r>
              <a:rPr lang="en-IN" sz="1400" dirty="0" err="1">
                <a:ea typeface="+mn-lt"/>
                <a:cs typeface="+mn-lt"/>
              </a:rPr>
              <a:t>xyz</a:t>
            </a:r>
            <a:r>
              <a:rPr lang="en-IN" sz="1400" dirty="0">
                <a:ea typeface="+mn-lt"/>
                <a:cs typeface="+mn-lt"/>
              </a:rPr>
              <a:t> website because it helped him. So a trust built between them. Now a web user converts in to customer. By this method we can also increase our conversion rate. For it need to write articles about our products , ecommerce product data, manufacturers, distributers,</a:t>
            </a:r>
            <a:endParaRPr lang="en-US" dirty="0"/>
          </a:p>
          <a:p>
            <a:pPr>
              <a:lnSpc>
                <a:spcPct val="120000"/>
              </a:lnSpc>
            </a:pPr>
            <a:r>
              <a:rPr lang="en-IN" sz="1400" dirty="0">
                <a:ea typeface="+mn-lt"/>
                <a:cs typeface="+mn-lt"/>
              </a:rPr>
              <a:t> supply chain, electrical industries , terminologies like product data syndication, IDW, trade services QO120 etc</a:t>
            </a:r>
            <a:endParaRPr lang="en-IN" dirty="0"/>
          </a:p>
        </p:txBody>
      </p:sp>
      <p:pic>
        <p:nvPicPr>
          <p:cNvPr id="2" name="Picture 2" descr="A picture containing table, computer, clock&#10;&#10;Description generated with very high confidence">
            <a:extLst>
              <a:ext uri="{FF2B5EF4-FFF2-40B4-BE49-F238E27FC236}">
                <a16:creationId xmlns:a16="http://schemas.microsoft.com/office/drawing/2014/main" id="{DAE337AD-7292-4601-9B49-A9667AC6118F}"/>
              </a:ext>
            </a:extLst>
          </p:cNvPr>
          <p:cNvPicPr>
            <a:picLocks noChangeAspect="1"/>
          </p:cNvPicPr>
          <p:nvPr/>
        </p:nvPicPr>
        <p:blipFill>
          <a:blip r:embed="rId2"/>
          <a:stretch>
            <a:fillRect/>
          </a:stretch>
        </p:blipFill>
        <p:spPr>
          <a:xfrm>
            <a:off x="2582174" y="3160568"/>
            <a:ext cx="5819954" cy="3340449"/>
          </a:xfrm>
          <a:prstGeom prst="rect">
            <a:avLst/>
          </a:prstGeom>
        </p:spPr>
      </p:pic>
    </p:spTree>
    <p:extLst>
      <p:ext uri="{BB962C8B-B14F-4D97-AF65-F5344CB8AC3E}">
        <p14:creationId xmlns:p14="http://schemas.microsoft.com/office/powerpoint/2010/main" val="391647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E14EDC-1E8F-4CC3-9A86-3CCBD3225888}"/>
              </a:ext>
            </a:extLst>
          </p:cNvPr>
          <p:cNvSpPr txBox="1"/>
          <p:nvPr/>
        </p:nvSpPr>
        <p:spPr>
          <a:xfrm>
            <a:off x="279280" y="278203"/>
            <a:ext cx="272882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45911"/>
                </a:solidFill>
                <a:cs typeface="Segoe UI"/>
              </a:rPr>
              <a:t>13) </a:t>
            </a:r>
            <a:r>
              <a:rPr lang="en-US" sz="2000" b="1">
                <a:solidFill>
                  <a:schemeClr val="accent2">
                    <a:lumMod val="75000"/>
                  </a:schemeClr>
                </a:solidFill>
                <a:cs typeface="Calibri"/>
              </a:rPr>
              <a:t>Keyword flow and </a:t>
            </a:r>
            <a:endParaRPr lang="en-US">
              <a:solidFill>
                <a:schemeClr val="accent2">
                  <a:lumMod val="75000"/>
                </a:schemeClr>
              </a:solidFill>
            </a:endParaRPr>
          </a:p>
          <a:p>
            <a:r>
              <a:rPr lang="en-US" sz="2000" b="1">
                <a:solidFill>
                  <a:schemeClr val="accent2">
                    <a:lumMod val="75000"/>
                  </a:schemeClr>
                </a:solidFill>
                <a:cs typeface="Calibri"/>
              </a:rPr>
              <a:t>Ideal website structure</a:t>
            </a:r>
            <a:r>
              <a:rPr lang="en-US" sz="2000" b="1">
                <a:solidFill>
                  <a:srgbClr val="C45911"/>
                </a:solidFill>
                <a:cs typeface="Segoe UI"/>
              </a:rPr>
              <a:t>:</a:t>
            </a:r>
            <a:endParaRPr lang="en-US"/>
          </a:p>
        </p:txBody>
      </p:sp>
      <p:pic>
        <p:nvPicPr>
          <p:cNvPr id="12" name="Picture 12" descr="A screenshot of a cell phone&#10;&#10;Description generated with very high confidence">
            <a:extLst>
              <a:ext uri="{FF2B5EF4-FFF2-40B4-BE49-F238E27FC236}">
                <a16:creationId xmlns:a16="http://schemas.microsoft.com/office/drawing/2014/main" id="{DA313544-BC93-4541-A137-7F7942CDB26B}"/>
              </a:ext>
            </a:extLst>
          </p:cNvPr>
          <p:cNvPicPr>
            <a:picLocks noChangeAspect="1"/>
          </p:cNvPicPr>
          <p:nvPr/>
        </p:nvPicPr>
        <p:blipFill>
          <a:blip r:embed="rId2"/>
          <a:stretch>
            <a:fillRect/>
          </a:stretch>
        </p:blipFill>
        <p:spPr>
          <a:xfrm>
            <a:off x="5500777" y="1040884"/>
            <a:ext cx="5863087" cy="1181895"/>
          </a:xfrm>
          <a:prstGeom prst="rect">
            <a:avLst/>
          </a:prstGeom>
        </p:spPr>
      </p:pic>
      <p:pic>
        <p:nvPicPr>
          <p:cNvPr id="14" name="Picture 14" descr="A screenshot of a social media post&#10;&#10;Description generated with very high confidence">
            <a:extLst>
              <a:ext uri="{FF2B5EF4-FFF2-40B4-BE49-F238E27FC236}">
                <a16:creationId xmlns:a16="http://schemas.microsoft.com/office/drawing/2014/main" id="{34107685-8E37-4B6F-A3A4-13E1DDF75204}"/>
              </a:ext>
            </a:extLst>
          </p:cNvPr>
          <p:cNvPicPr>
            <a:picLocks noChangeAspect="1"/>
          </p:cNvPicPr>
          <p:nvPr/>
        </p:nvPicPr>
        <p:blipFill>
          <a:blip r:embed="rId3"/>
          <a:stretch>
            <a:fillRect/>
          </a:stretch>
        </p:blipFill>
        <p:spPr>
          <a:xfrm>
            <a:off x="6535946" y="3225531"/>
            <a:ext cx="4698520" cy="2577917"/>
          </a:xfrm>
          <a:prstGeom prst="rect">
            <a:avLst/>
          </a:prstGeom>
        </p:spPr>
      </p:pic>
      <p:sp>
        <p:nvSpPr>
          <p:cNvPr id="16" name="TextBox 15">
            <a:extLst>
              <a:ext uri="{FF2B5EF4-FFF2-40B4-BE49-F238E27FC236}">
                <a16:creationId xmlns:a16="http://schemas.microsoft.com/office/drawing/2014/main" id="{7DC50DE3-C3D5-4DFD-A05F-64C992B95022}"/>
              </a:ext>
            </a:extLst>
          </p:cNvPr>
          <p:cNvSpPr txBox="1"/>
          <p:nvPr/>
        </p:nvSpPr>
        <p:spPr>
          <a:xfrm>
            <a:off x="3358551" y="108692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Keyword</a:t>
            </a:r>
          </a:p>
        </p:txBody>
      </p:sp>
      <p:sp>
        <p:nvSpPr>
          <p:cNvPr id="17" name="TextBox 16">
            <a:extLst>
              <a:ext uri="{FF2B5EF4-FFF2-40B4-BE49-F238E27FC236}">
                <a16:creationId xmlns:a16="http://schemas.microsoft.com/office/drawing/2014/main" id="{1C1EDE03-3822-4982-9076-D3269C62AB8C}"/>
              </a:ext>
            </a:extLst>
          </p:cNvPr>
          <p:cNvSpPr txBox="1"/>
          <p:nvPr/>
        </p:nvSpPr>
        <p:spPr>
          <a:xfrm>
            <a:off x="3358550" y="15038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Title</a:t>
            </a:r>
          </a:p>
        </p:txBody>
      </p:sp>
      <p:sp>
        <p:nvSpPr>
          <p:cNvPr id="18" name="TextBox 17">
            <a:extLst>
              <a:ext uri="{FF2B5EF4-FFF2-40B4-BE49-F238E27FC236}">
                <a16:creationId xmlns:a16="http://schemas.microsoft.com/office/drawing/2014/main" id="{3EC33732-1B4C-49E8-A46B-2D3C1B75D7A2}"/>
              </a:ext>
            </a:extLst>
          </p:cNvPr>
          <p:cNvSpPr txBox="1"/>
          <p:nvPr/>
        </p:nvSpPr>
        <p:spPr>
          <a:xfrm>
            <a:off x="3358549" y="324353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Heading</a:t>
            </a:r>
          </a:p>
        </p:txBody>
      </p:sp>
      <p:sp>
        <p:nvSpPr>
          <p:cNvPr id="19" name="TextBox 18">
            <a:extLst>
              <a:ext uri="{FF2B5EF4-FFF2-40B4-BE49-F238E27FC236}">
                <a16:creationId xmlns:a16="http://schemas.microsoft.com/office/drawing/2014/main" id="{5AEFC117-BAFC-41F0-8278-0B3C9613BF9C}"/>
              </a:ext>
            </a:extLst>
          </p:cNvPr>
          <p:cNvSpPr txBox="1"/>
          <p:nvPr/>
        </p:nvSpPr>
        <p:spPr>
          <a:xfrm>
            <a:off x="3358548" y="422119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Paragraph</a:t>
            </a:r>
          </a:p>
        </p:txBody>
      </p:sp>
      <p:sp>
        <p:nvSpPr>
          <p:cNvPr id="20" name="TextBox 19">
            <a:extLst>
              <a:ext uri="{FF2B5EF4-FFF2-40B4-BE49-F238E27FC236}">
                <a16:creationId xmlns:a16="http://schemas.microsoft.com/office/drawing/2014/main" id="{6D94C1B7-7E2F-4414-83B9-E21346D25A5D}"/>
              </a:ext>
            </a:extLst>
          </p:cNvPr>
          <p:cNvSpPr txBox="1"/>
          <p:nvPr/>
        </p:nvSpPr>
        <p:spPr>
          <a:xfrm>
            <a:off x="3358549" y="192081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Description</a:t>
            </a:r>
          </a:p>
        </p:txBody>
      </p:sp>
      <p:cxnSp>
        <p:nvCxnSpPr>
          <p:cNvPr id="21" name="Straight Arrow Connector 20">
            <a:extLst>
              <a:ext uri="{FF2B5EF4-FFF2-40B4-BE49-F238E27FC236}">
                <a16:creationId xmlns:a16="http://schemas.microsoft.com/office/drawing/2014/main" id="{8A05419C-306D-4F58-A40E-3986BE627319}"/>
              </a:ext>
            </a:extLst>
          </p:cNvPr>
          <p:cNvCxnSpPr/>
          <p:nvPr/>
        </p:nvCxnSpPr>
        <p:spPr>
          <a:xfrm flipV="1">
            <a:off x="4401449" y="1196736"/>
            <a:ext cx="2035833" cy="34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1FCCF8B-771A-47D6-A532-736725B64D7A}"/>
              </a:ext>
            </a:extLst>
          </p:cNvPr>
          <p:cNvCxnSpPr>
            <a:cxnSpLocks/>
          </p:cNvCxnSpPr>
          <p:nvPr/>
        </p:nvCxnSpPr>
        <p:spPr>
          <a:xfrm flipV="1">
            <a:off x="3926996" y="1699943"/>
            <a:ext cx="2596549" cy="20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A41A025-9952-4362-8E82-5124BDC97A48}"/>
              </a:ext>
            </a:extLst>
          </p:cNvPr>
          <p:cNvCxnSpPr>
            <a:cxnSpLocks/>
          </p:cNvCxnSpPr>
          <p:nvPr/>
        </p:nvCxnSpPr>
        <p:spPr>
          <a:xfrm flipV="1">
            <a:off x="4617109" y="2059376"/>
            <a:ext cx="1906436" cy="34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84B74E2-D2D5-4319-AC40-B1DAE7671936}"/>
              </a:ext>
            </a:extLst>
          </p:cNvPr>
          <p:cNvCxnSpPr>
            <a:cxnSpLocks/>
          </p:cNvCxnSpPr>
          <p:nvPr/>
        </p:nvCxnSpPr>
        <p:spPr>
          <a:xfrm flipV="1">
            <a:off x="4401448" y="3396470"/>
            <a:ext cx="1920813" cy="34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E9A979B-E79A-46CC-88C2-2AA7E93C2F1C}"/>
              </a:ext>
            </a:extLst>
          </p:cNvPr>
          <p:cNvCxnSpPr>
            <a:cxnSpLocks/>
          </p:cNvCxnSpPr>
          <p:nvPr/>
        </p:nvCxnSpPr>
        <p:spPr>
          <a:xfrm flipV="1">
            <a:off x="4516466" y="4374130"/>
            <a:ext cx="1920813" cy="34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438BB28-1256-40FA-A9FE-06D44CFE5FE3}"/>
              </a:ext>
            </a:extLst>
          </p:cNvPr>
          <p:cNvSpPr txBox="1"/>
          <p:nvPr/>
        </p:nvSpPr>
        <p:spPr>
          <a:xfrm>
            <a:off x="6579077" y="45432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Browser</a:t>
            </a:r>
            <a:endParaRPr lang="en-US" b="1">
              <a:cs typeface="Calibri"/>
            </a:endParaRPr>
          </a:p>
        </p:txBody>
      </p:sp>
      <p:sp>
        <p:nvSpPr>
          <p:cNvPr id="27" name="TextBox 26">
            <a:extLst>
              <a:ext uri="{FF2B5EF4-FFF2-40B4-BE49-F238E27FC236}">
                <a16:creationId xmlns:a16="http://schemas.microsoft.com/office/drawing/2014/main" id="{A175A3BB-0948-47C7-B840-4CEB7FDEC60D}"/>
              </a:ext>
            </a:extLst>
          </p:cNvPr>
          <p:cNvSpPr txBox="1"/>
          <p:nvPr/>
        </p:nvSpPr>
        <p:spPr>
          <a:xfrm>
            <a:off x="6535944" y="276907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Web Page</a:t>
            </a:r>
            <a:endParaRPr lang="en-US"/>
          </a:p>
        </p:txBody>
      </p:sp>
      <p:sp>
        <p:nvSpPr>
          <p:cNvPr id="28" name="TextBox 27">
            <a:extLst>
              <a:ext uri="{FF2B5EF4-FFF2-40B4-BE49-F238E27FC236}">
                <a16:creationId xmlns:a16="http://schemas.microsoft.com/office/drawing/2014/main" id="{E9B2F11E-F210-4C80-9642-DDFAAEBB6FB6}"/>
              </a:ext>
            </a:extLst>
          </p:cNvPr>
          <p:cNvSpPr txBox="1"/>
          <p:nvPr/>
        </p:nvSpPr>
        <p:spPr>
          <a:xfrm>
            <a:off x="626853" y="6061493"/>
            <a:ext cx="10952669" cy="523220"/>
          </a:xfrm>
          <a:prstGeom prst="rect">
            <a:avLst/>
          </a:prstGeom>
          <a:solidFill>
            <a:srgbClr val="00B0F0"/>
          </a:solidFill>
        </p:spPr>
        <p:txBody>
          <a:bodyPr rot="0" spcFirstLastPara="0"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FFFF"/>
                </a:solidFill>
                <a:cs typeface="Segoe UI"/>
              </a:rPr>
              <a:t>Conclusion: Just observe how "Product content syndication" is present in everything. This is called an ideal SEO page. Google lift up these kind of pages in the search results.</a:t>
            </a:r>
          </a:p>
        </p:txBody>
      </p:sp>
      <p:sp>
        <p:nvSpPr>
          <p:cNvPr id="2" name="Rectangle 1">
            <a:extLst>
              <a:ext uri="{FF2B5EF4-FFF2-40B4-BE49-F238E27FC236}">
                <a16:creationId xmlns:a16="http://schemas.microsoft.com/office/drawing/2014/main" id="{30D3F5D1-4BFC-43E6-B5E9-777BEC164705}"/>
              </a:ext>
            </a:extLst>
          </p:cNvPr>
          <p:cNvSpPr/>
          <p:nvPr/>
        </p:nvSpPr>
        <p:spPr>
          <a:xfrm>
            <a:off x="3165894" y="455762"/>
            <a:ext cx="8180716" cy="2012829"/>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37FB8D8-C16D-43C0-AE45-85010893E09C}"/>
              </a:ext>
            </a:extLst>
          </p:cNvPr>
          <p:cNvSpPr/>
          <p:nvPr/>
        </p:nvSpPr>
        <p:spPr>
          <a:xfrm>
            <a:off x="3165893" y="2698629"/>
            <a:ext cx="8180716" cy="3220527"/>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969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8FB9F0-1D01-4018-80A0-D319757FB3F8}"/>
              </a:ext>
            </a:extLst>
          </p:cNvPr>
          <p:cNvSpPr txBox="1"/>
          <p:nvPr/>
        </p:nvSpPr>
        <p:spPr>
          <a:xfrm>
            <a:off x="195534" y="94891"/>
            <a:ext cx="120022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chemeClr val="accent6">
                    <a:lumMod val="50000"/>
                  </a:schemeClr>
                </a:solidFill>
                <a:ea typeface="+mn-lt"/>
                <a:cs typeface="+mn-lt"/>
              </a:rPr>
              <a:t>Conclusion</a:t>
            </a:r>
            <a:endParaRPr lang="en-US"/>
          </a:p>
        </p:txBody>
      </p:sp>
      <p:sp>
        <p:nvSpPr>
          <p:cNvPr id="2" name="TextBox 1">
            <a:extLst>
              <a:ext uri="{FF2B5EF4-FFF2-40B4-BE49-F238E27FC236}">
                <a16:creationId xmlns:a16="http://schemas.microsoft.com/office/drawing/2014/main" id="{B27D7019-9B4F-4335-8280-EE90C44DD9F7}"/>
              </a:ext>
            </a:extLst>
          </p:cNvPr>
          <p:cNvSpPr txBox="1"/>
          <p:nvPr/>
        </p:nvSpPr>
        <p:spPr>
          <a:xfrm>
            <a:off x="195532" y="583721"/>
            <a:ext cx="1090953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500"/>
              </a:spcAft>
            </a:pPr>
            <a:r>
              <a:rPr lang="en-US" sz="1500" b="1">
                <a:solidFill>
                  <a:schemeClr val="accent2">
                    <a:lumMod val="75000"/>
                  </a:schemeClr>
                </a:solidFill>
                <a:cs typeface="Calibri"/>
              </a:rPr>
              <a:t>1) Title:</a:t>
            </a:r>
          </a:p>
        </p:txBody>
      </p:sp>
      <p:sp>
        <p:nvSpPr>
          <p:cNvPr id="3" name="TextBox 2">
            <a:extLst>
              <a:ext uri="{FF2B5EF4-FFF2-40B4-BE49-F238E27FC236}">
                <a16:creationId xmlns:a16="http://schemas.microsoft.com/office/drawing/2014/main" id="{8ECC915B-5A25-41A2-97A8-3B14149EDB93}"/>
              </a:ext>
            </a:extLst>
          </p:cNvPr>
          <p:cNvSpPr txBox="1"/>
          <p:nvPr/>
        </p:nvSpPr>
        <p:spPr>
          <a:xfrm>
            <a:off x="439946" y="971909"/>
            <a:ext cx="9529313"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While we have added titles in the website pages. Still, if you have any suggestions, please let me know.</a:t>
            </a:r>
            <a:endParaRPr lang="en-US" dirty="0">
              <a:solidFill>
                <a:srgbClr val="0C0C0C"/>
              </a:solidFill>
            </a:endParaRPr>
          </a:p>
        </p:txBody>
      </p:sp>
      <p:sp>
        <p:nvSpPr>
          <p:cNvPr id="6" name="TextBox 5">
            <a:extLst>
              <a:ext uri="{FF2B5EF4-FFF2-40B4-BE49-F238E27FC236}">
                <a16:creationId xmlns:a16="http://schemas.microsoft.com/office/drawing/2014/main" id="{BFC39B16-9D3E-41FD-8537-2D171580AB21}"/>
              </a:ext>
            </a:extLst>
          </p:cNvPr>
          <p:cNvSpPr txBox="1"/>
          <p:nvPr/>
        </p:nvSpPr>
        <p:spPr>
          <a:xfrm>
            <a:off x="238664" y="15182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2) Description</a:t>
            </a:r>
            <a:endParaRPr lang="en-US" sz="1400">
              <a:cs typeface="Calibri"/>
            </a:endParaRPr>
          </a:p>
        </p:txBody>
      </p:sp>
      <p:sp>
        <p:nvSpPr>
          <p:cNvPr id="8" name="TextBox 7">
            <a:extLst>
              <a:ext uri="{FF2B5EF4-FFF2-40B4-BE49-F238E27FC236}">
                <a16:creationId xmlns:a16="http://schemas.microsoft.com/office/drawing/2014/main" id="{2D685380-90D3-4940-8B04-1E384B747E24}"/>
              </a:ext>
            </a:extLst>
          </p:cNvPr>
          <p:cNvSpPr txBox="1"/>
          <p:nvPr/>
        </p:nvSpPr>
        <p:spPr>
          <a:xfrm>
            <a:off x="439947" y="1892060"/>
            <a:ext cx="10320067"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While we have added the page description in the website pages. But we need to write unique page description for every page</a:t>
            </a:r>
          </a:p>
        </p:txBody>
      </p:sp>
      <p:sp>
        <p:nvSpPr>
          <p:cNvPr id="9" name="TextBox 8">
            <a:extLst>
              <a:ext uri="{FF2B5EF4-FFF2-40B4-BE49-F238E27FC236}">
                <a16:creationId xmlns:a16="http://schemas.microsoft.com/office/drawing/2014/main" id="{C6399D9C-86D2-4315-82F3-F820AF4A3F8F}"/>
              </a:ext>
            </a:extLst>
          </p:cNvPr>
          <p:cNvSpPr txBox="1"/>
          <p:nvPr/>
        </p:nvSpPr>
        <p:spPr>
          <a:xfrm>
            <a:off x="238664" y="2337759"/>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3) Keywords</a:t>
            </a:r>
            <a:endParaRPr lang="en-US" sz="1400">
              <a:cs typeface="Calibri"/>
            </a:endParaRPr>
          </a:p>
        </p:txBody>
      </p:sp>
      <p:sp>
        <p:nvSpPr>
          <p:cNvPr id="11" name="TextBox 10">
            <a:extLst>
              <a:ext uri="{FF2B5EF4-FFF2-40B4-BE49-F238E27FC236}">
                <a16:creationId xmlns:a16="http://schemas.microsoft.com/office/drawing/2014/main" id="{8AAAFA15-F043-48EB-AA47-16BB187F03AB}"/>
              </a:ext>
            </a:extLst>
          </p:cNvPr>
          <p:cNvSpPr txBox="1"/>
          <p:nvPr/>
        </p:nvSpPr>
        <p:spPr>
          <a:xfrm>
            <a:off x="439947" y="2754701"/>
            <a:ext cx="11499011"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While we have added the 5 keywords (i.e. primary keywords), but we need to plan and modify them also we need to add "secondary longtail keywords" with the combination of (short keywords)  which  customers search on google to find companies like us.</a:t>
            </a:r>
          </a:p>
        </p:txBody>
      </p:sp>
      <p:sp>
        <p:nvSpPr>
          <p:cNvPr id="12" name="TextBox 11">
            <a:extLst>
              <a:ext uri="{FF2B5EF4-FFF2-40B4-BE49-F238E27FC236}">
                <a16:creationId xmlns:a16="http://schemas.microsoft.com/office/drawing/2014/main" id="{1F93DBB0-D832-44B6-B763-C0FD5BC54B73}"/>
              </a:ext>
            </a:extLst>
          </p:cNvPr>
          <p:cNvSpPr txBox="1"/>
          <p:nvPr/>
        </p:nvSpPr>
        <p:spPr>
          <a:xfrm>
            <a:off x="238664" y="3444815"/>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4) Headings</a:t>
            </a:r>
            <a:endParaRPr lang="en-US" sz="1400"/>
          </a:p>
        </p:txBody>
      </p:sp>
      <p:sp>
        <p:nvSpPr>
          <p:cNvPr id="14" name="TextBox 13">
            <a:extLst>
              <a:ext uri="{FF2B5EF4-FFF2-40B4-BE49-F238E27FC236}">
                <a16:creationId xmlns:a16="http://schemas.microsoft.com/office/drawing/2014/main" id="{CB998B79-8CFB-4BCA-A881-106D652C9B26}"/>
              </a:ext>
            </a:extLst>
          </p:cNvPr>
          <p:cNvSpPr txBox="1"/>
          <p:nvPr/>
        </p:nvSpPr>
        <p:spPr>
          <a:xfrm>
            <a:off x="319897" y="3823479"/>
            <a:ext cx="7659538"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We should also write and add business specified headings in our webpage.</a:t>
            </a:r>
          </a:p>
        </p:txBody>
      </p:sp>
      <p:sp>
        <p:nvSpPr>
          <p:cNvPr id="15" name="TextBox 14">
            <a:extLst>
              <a:ext uri="{FF2B5EF4-FFF2-40B4-BE49-F238E27FC236}">
                <a16:creationId xmlns:a16="http://schemas.microsoft.com/office/drawing/2014/main" id="{97D43F7A-B47D-4193-AA28-A7613B616711}"/>
              </a:ext>
            </a:extLst>
          </p:cNvPr>
          <p:cNvSpPr txBox="1"/>
          <p:nvPr/>
        </p:nvSpPr>
        <p:spPr>
          <a:xfrm>
            <a:off x="238664" y="4278702"/>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5) Paragraphs</a:t>
            </a:r>
            <a:endParaRPr lang="en-US" sz="1400">
              <a:cs typeface="Calibri"/>
            </a:endParaRPr>
          </a:p>
        </p:txBody>
      </p:sp>
      <p:sp>
        <p:nvSpPr>
          <p:cNvPr id="18" name="TextBox 17">
            <a:extLst>
              <a:ext uri="{FF2B5EF4-FFF2-40B4-BE49-F238E27FC236}">
                <a16:creationId xmlns:a16="http://schemas.microsoft.com/office/drawing/2014/main" id="{C053CAD1-F10A-4E80-ADA7-4950CC52AE31}"/>
              </a:ext>
            </a:extLst>
          </p:cNvPr>
          <p:cNvSpPr txBox="1"/>
          <p:nvPr/>
        </p:nvSpPr>
        <p:spPr>
          <a:xfrm>
            <a:off x="434916" y="4642988"/>
            <a:ext cx="702693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We should write rich content which includes our core business terminologies.</a:t>
            </a:r>
          </a:p>
        </p:txBody>
      </p:sp>
      <p:sp>
        <p:nvSpPr>
          <p:cNvPr id="19" name="TextBox 18">
            <a:extLst>
              <a:ext uri="{FF2B5EF4-FFF2-40B4-BE49-F238E27FC236}">
                <a16:creationId xmlns:a16="http://schemas.microsoft.com/office/drawing/2014/main" id="{E7E295DD-9DB7-4799-96FF-3311219A20FE}"/>
              </a:ext>
            </a:extLst>
          </p:cNvPr>
          <p:cNvSpPr txBox="1"/>
          <p:nvPr/>
        </p:nvSpPr>
        <p:spPr>
          <a:xfrm>
            <a:off x="238664" y="5198853"/>
            <a:ext cx="114271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6) Separate details pages for </a:t>
            </a:r>
            <a:r>
              <a:rPr lang="en-US" sz="1400" b="1" err="1">
                <a:solidFill>
                  <a:srgbClr val="C55A11"/>
                </a:solidFill>
              </a:rPr>
              <a:t>dataZen</a:t>
            </a:r>
            <a:r>
              <a:rPr lang="en-US" sz="1400" b="1">
                <a:solidFill>
                  <a:srgbClr val="C55A11"/>
                </a:solidFill>
              </a:rPr>
              <a:t> BSL</a:t>
            </a:r>
            <a:r>
              <a:rPr lang="en-US" sz="1400">
                <a:solidFill>
                  <a:srgbClr val="C55A11"/>
                </a:solidFill>
              </a:rPr>
              <a:t>™ </a:t>
            </a:r>
            <a:r>
              <a:rPr lang="en-US" sz="1400" b="1">
                <a:solidFill>
                  <a:srgbClr val="C55A11"/>
                </a:solidFill>
              </a:rPr>
              <a:t>as well as for other services we are offering</a:t>
            </a:r>
            <a:endParaRPr lang="en-US" sz="1400">
              <a:cs typeface="Calibri"/>
            </a:endParaRPr>
          </a:p>
        </p:txBody>
      </p:sp>
      <p:sp>
        <p:nvSpPr>
          <p:cNvPr id="21" name="TextBox 20">
            <a:extLst>
              <a:ext uri="{FF2B5EF4-FFF2-40B4-BE49-F238E27FC236}">
                <a16:creationId xmlns:a16="http://schemas.microsoft.com/office/drawing/2014/main" id="{461AFF7B-9D8F-4E60-8890-27A1FD5821A0}"/>
              </a:ext>
            </a:extLst>
          </p:cNvPr>
          <p:cNvSpPr txBox="1"/>
          <p:nvPr/>
        </p:nvSpPr>
        <p:spPr>
          <a:xfrm>
            <a:off x="434916" y="5620648"/>
            <a:ext cx="596301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0C0C0C"/>
                </a:solidFill>
                <a:cs typeface="Segoe UI"/>
              </a:rPr>
              <a:t>Conclusion: We need to make separate pages for our products and services.</a:t>
            </a:r>
          </a:p>
        </p:txBody>
      </p:sp>
    </p:spTree>
    <p:extLst>
      <p:ext uri="{BB962C8B-B14F-4D97-AF65-F5344CB8AC3E}">
        <p14:creationId xmlns:p14="http://schemas.microsoft.com/office/powerpoint/2010/main" val="469315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8DC696-FB36-4616-91CD-B7426C476913}"/>
              </a:ext>
            </a:extLst>
          </p:cNvPr>
          <p:cNvSpPr txBox="1"/>
          <p:nvPr/>
        </p:nvSpPr>
        <p:spPr>
          <a:xfrm>
            <a:off x="267418" y="425570"/>
            <a:ext cx="581995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7) </a:t>
            </a:r>
            <a:r>
              <a:rPr lang="en-US" sz="1400" b="1">
                <a:solidFill>
                  <a:schemeClr val="accent2">
                    <a:lumMod val="75000"/>
                  </a:schemeClr>
                </a:solidFill>
                <a:ea typeface="+mn-lt"/>
                <a:cs typeface="+mn-lt"/>
              </a:rPr>
              <a:t>Plans page should contain a detailed plans comparison table</a:t>
            </a:r>
            <a:endParaRPr lang="en-US" sz="1400">
              <a:solidFill>
                <a:schemeClr val="accent2">
                  <a:lumMod val="75000"/>
                </a:schemeClr>
              </a:solidFill>
              <a:ea typeface="+mn-lt"/>
              <a:cs typeface="+mn-lt"/>
            </a:endParaRPr>
          </a:p>
        </p:txBody>
      </p:sp>
      <p:sp>
        <p:nvSpPr>
          <p:cNvPr id="7" name="TextBox 6">
            <a:extLst>
              <a:ext uri="{FF2B5EF4-FFF2-40B4-BE49-F238E27FC236}">
                <a16:creationId xmlns:a16="http://schemas.microsoft.com/office/drawing/2014/main" id="{7FEDA0FC-0B4B-41BB-B4E7-E27FEA7972C3}"/>
              </a:ext>
            </a:extLst>
          </p:cNvPr>
          <p:cNvSpPr txBox="1"/>
          <p:nvPr/>
        </p:nvSpPr>
        <p:spPr>
          <a:xfrm>
            <a:off x="664953" y="789856"/>
            <a:ext cx="5085991"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0C0C0C"/>
                </a:solidFill>
                <a:cs typeface="Segoe UI"/>
              </a:rPr>
              <a:t>​Conclusion: we need to add a detailed plans comparison table. </a:t>
            </a:r>
          </a:p>
        </p:txBody>
      </p:sp>
      <p:sp>
        <p:nvSpPr>
          <p:cNvPr id="10" name="TextBox 9">
            <a:extLst>
              <a:ext uri="{FF2B5EF4-FFF2-40B4-BE49-F238E27FC236}">
                <a16:creationId xmlns:a16="http://schemas.microsoft.com/office/drawing/2014/main" id="{D92FC842-1702-4C4C-A775-743E6FD2C6E8}"/>
              </a:ext>
            </a:extLst>
          </p:cNvPr>
          <p:cNvSpPr txBox="1"/>
          <p:nvPr/>
        </p:nvSpPr>
        <p:spPr>
          <a:xfrm>
            <a:off x="324928" y="1360098"/>
            <a:ext cx="515859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8) </a:t>
            </a:r>
            <a:r>
              <a:rPr lang="en-US" sz="1400" b="1">
                <a:solidFill>
                  <a:schemeClr val="accent2">
                    <a:lumMod val="75000"/>
                  </a:schemeClr>
                </a:solidFill>
                <a:ea typeface="+mn-lt"/>
                <a:cs typeface="+mn-lt"/>
              </a:rPr>
              <a:t>Separate customers portfolio section</a:t>
            </a:r>
            <a:endParaRPr lang="en-US" sz="1400">
              <a:solidFill>
                <a:schemeClr val="accent2">
                  <a:lumMod val="75000"/>
                </a:schemeClr>
              </a:solidFill>
              <a:ea typeface="+mn-lt"/>
              <a:cs typeface="+mn-lt"/>
            </a:endParaRPr>
          </a:p>
        </p:txBody>
      </p:sp>
      <p:sp>
        <p:nvSpPr>
          <p:cNvPr id="13" name="TextBox 12">
            <a:extLst>
              <a:ext uri="{FF2B5EF4-FFF2-40B4-BE49-F238E27FC236}">
                <a16:creationId xmlns:a16="http://schemas.microsoft.com/office/drawing/2014/main" id="{475BC884-2835-494A-971A-9E497E024F1C}"/>
              </a:ext>
            </a:extLst>
          </p:cNvPr>
          <p:cNvSpPr txBox="1"/>
          <p:nvPr/>
        </p:nvSpPr>
        <p:spPr>
          <a:xfrm>
            <a:off x="664955" y="1767516"/>
            <a:ext cx="5919878"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0C0C0C"/>
                </a:solidFill>
                <a:cs typeface="Segoe UI"/>
              </a:rPr>
              <a:t>​Conclusion: we need to make separate pages for our products and services.</a:t>
            </a:r>
          </a:p>
        </p:txBody>
      </p:sp>
      <p:sp>
        <p:nvSpPr>
          <p:cNvPr id="17" name="TextBox 16">
            <a:extLst>
              <a:ext uri="{FF2B5EF4-FFF2-40B4-BE49-F238E27FC236}">
                <a16:creationId xmlns:a16="http://schemas.microsoft.com/office/drawing/2014/main" id="{92E8B495-37B9-48FF-89C7-4271690A116A}"/>
              </a:ext>
            </a:extLst>
          </p:cNvPr>
          <p:cNvSpPr txBox="1"/>
          <p:nvPr/>
        </p:nvSpPr>
        <p:spPr>
          <a:xfrm>
            <a:off x="324928" y="2237117"/>
            <a:ext cx="1013316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chemeClr val="accent2">
                    <a:lumMod val="75000"/>
                  </a:schemeClr>
                </a:solidFill>
              </a:rPr>
              <a:t>9</a:t>
            </a:r>
            <a:r>
              <a:rPr lang="en-US" sz="1400" b="1">
                <a:solidFill>
                  <a:schemeClr val="accent2">
                    <a:lumMod val="75000"/>
                  </a:schemeClr>
                </a:solidFill>
                <a:ea typeface="+mn-lt"/>
                <a:cs typeface="+mn-lt"/>
              </a:rPr>
              <a:t>) Write articles regarding top selling products (e.g. QO120) and product data (IDW,  Trade services etc.)</a:t>
            </a:r>
            <a:endParaRPr lang="en-US" sz="1400">
              <a:solidFill>
                <a:schemeClr val="accent2">
                  <a:lumMod val="75000"/>
                </a:schemeClr>
              </a:solidFill>
              <a:ea typeface="+mn-lt"/>
              <a:cs typeface="+mn-lt"/>
            </a:endParaRPr>
          </a:p>
        </p:txBody>
      </p:sp>
      <p:sp>
        <p:nvSpPr>
          <p:cNvPr id="23" name="TextBox 22">
            <a:extLst>
              <a:ext uri="{FF2B5EF4-FFF2-40B4-BE49-F238E27FC236}">
                <a16:creationId xmlns:a16="http://schemas.microsoft.com/office/drawing/2014/main" id="{2DEBB765-90F7-4EEC-8364-E82A79D491D2}"/>
              </a:ext>
            </a:extLst>
          </p:cNvPr>
          <p:cNvSpPr txBox="1"/>
          <p:nvPr/>
        </p:nvSpPr>
        <p:spPr>
          <a:xfrm>
            <a:off x="664954" y="2658912"/>
            <a:ext cx="3533238"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0C0C0C"/>
                </a:solidFill>
                <a:cs typeface="Segoe UI"/>
              </a:rPr>
              <a:t>​Conclusion: we need to write articles on it.</a:t>
            </a:r>
          </a:p>
        </p:txBody>
      </p:sp>
      <p:sp>
        <p:nvSpPr>
          <p:cNvPr id="25" name="TextBox 24">
            <a:extLst>
              <a:ext uri="{FF2B5EF4-FFF2-40B4-BE49-F238E27FC236}">
                <a16:creationId xmlns:a16="http://schemas.microsoft.com/office/drawing/2014/main" id="{058C79BB-C584-4AE3-96E4-008DCF0741E6}"/>
              </a:ext>
            </a:extLst>
          </p:cNvPr>
          <p:cNvSpPr txBox="1"/>
          <p:nvPr/>
        </p:nvSpPr>
        <p:spPr>
          <a:xfrm>
            <a:off x="664954" y="3492799"/>
            <a:ext cx="10276217"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we need to work on it.</a:t>
            </a:r>
          </a:p>
        </p:txBody>
      </p:sp>
      <p:sp>
        <p:nvSpPr>
          <p:cNvPr id="26" name="TextBox 25">
            <a:extLst>
              <a:ext uri="{FF2B5EF4-FFF2-40B4-BE49-F238E27FC236}">
                <a16:creationId xmlns:a16="http://schemas.microsoft.com/office/drawing/2014/main" id="{FC54E9CA-4044-4C9B-9B2F-BAF5EE5D7EF5}"/>
              </a:ext>
            </a:extLst>
          </p:cNvPr>
          <p:cNvSpPr txBox="1"/>
          <p:nvPr/>
        </p:nvSpPr>
        <p:spPr>
          <a:xfrm>
            <a:off x="382437" y="3114136"/>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10) Back links</a:t>
            </a:r>
            <a:endParaRPr lang="en-US" sz="1400">
              <a:cs typeface="Calibri"/>
            </a:endParaRPr>
          </a:p>
        </p:txBody>
      </p:sp>
      <p:sp>
        <p:nvSpPr>
          <p:cNvPr id="27" name="TextBox 26">
            <a:extLst>
              <a:ext uri="{FF2B5EF4-FFF2-40B4-BE49-F238E27FC236}">
                <a16:creationId xmlns:a16="http://schemas.microsoft.com/office/drawing/2014/main" id="{E384A01D-5293-4418-A2EB-4D856DD18028}"/>
              </a:ext>
            </a:extLst>
          </p:cNvPr>
          <p:cNvSpPr txBox="1"/>
          <p:nvPr/>
        </p:nvSpPr>
        <p:spPr>
          <a:xfrm>
            <a:off x="382437" y="3919268"/>
            <a:ext cx="741584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11) </a:t>
            </a:r>
            <a:r>
              <a:rPr lang="en-US" sz="1400" b="1">
                <a:solidFill>
                  <a:srgbClr val="C45911"/>
                </a:solidFill>
              </a:rPr>
              <a:t>Increase Page Load Speed, Decrease Bounce rate</a:t>
            </a:r>
            <a:endParaRPr lang="en-US" sz="1400">
              <a:cs typeface="Calibri"/>
            </a:endParaRPr>
          </a:p>
        </p:txBody>
      </p:sp>
      <p:sp>
        <p:nvSpPr>
          <p:cNvPr id="29" name="TextBox 28">
            <a:extLst>
              <a:ext uri="{FF2B5EF4-FFF2-40B4-BE49-F238E27FC236}">
                <a16:creationId xmlns:a16="http://schemas.microsoft.com/office/drawing/2014/main" id="{2A297F52-F0C8-45E4-8C1B-5D753FB0B9B4}"/>
              </a:ext>
            </a:extLst>
          </p:cNvPr>
          <p:cNvSpPr txBox="1"/>
          <p:nvPr/>
        </p:nvSpPr>
        <p:spPr>
          <a:xfrm>
            <a:off x="669986" y="4293078"/>
            <a:ext cx="1109644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p>
            <a:r>
              <a:rPr lang="en-IN" sz="1400">
                <a:solidFill>
                  <a:srgbClr val="0C0C0C"/>
                </a:solidFill>
                <a:cs typeface="Segoe UI"/>
              </a:rPr>
              <a:t>Conclusion:  As we have put video on the banner and single phrase on the banner so it is taking much time to load webpage and it is not engaging users until bottom content loaded. So we should also use the slideshow method like DDS did.</a:t>
            </a:r>
            <a:r>
              <a:rPr lang="en-US" sz="1400">
                <a:solidFill>
                  <a:srgbClr val="0C0C0C"/>
                </a:solidFill>
                <a:cs typeface="Segoe UI"/>
              </a:rPr>
              <a:t>​</a:t>
            </a:r>
          </a:p>
        </p:txBody>
      </p:sp>
      <p:sp>
        <p:nvSpPr>
          <p:cNvPr id="30" name="TextBox 29">
            <a:extLst>
              <a:ext uri="{FF2B5EF4-FFF2-40B4-BE49-F238E27FC236}">
                <a16:creationId xmlns:a16="http://schemas.microsoft.com/office/drawing/2014/main" id="{920EB1E2-DBCD-468B-A388-10A3DEBC463B}"/>
              </a:ext>
            </a:extLst>
          </p:cNvPr>
          <p:cNvSpPr txBox="1"/>
          <p:nvPr/>
        </p:nvSpPr>
        <p:spPr>
          <a:xfrm>
            <a:off x="382438" y="4968814"/>
            <a:ext cx="429595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12) Tours agency method</a:t>
            </a:r>
            <a:endParaRPr lang="en-US" sz="1400">
              <a:cs typeface="Calibri"/>
            </a:endParaRPr>
          </a:p>
        </p:txBody>
      </p:sp>
      <p:sp>
        <p:nvSpPr>
          <p:cNvPr id="31" name="TextBox 30">
            <a:extLst>
              <a:ext uri="{FF2B5EF4-FFF2-40B4-BE49-F238E27FC236}">
                <a16:creationId xmlns:a16="http://schemas.microsoft.com/office/drawing/2014/main" id="{91E49169-071A-4BFE-9F65-90D3B4581181}"/>
              </a:ext>
            </a:extLst>
          </p:cNvPr>
          <p:cNvSpPr txBox="1"/>
          <p:nvPr/>
        </p:nvSpPr>
        <p:spPr>
          <a:xfrm>
            <a:off x="382437" y="5773947"/>
            <a:ext cx="66250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C55A11"/>
                </a:solidFill>
              </a:rPr>
              <a:t>13) </a:t>
            </a:r>
            <a:r>
              <a:rPr lang="en-US" sz="1400" b="1">
                <a:solidFill>
                  <a:schemeClr val="accent2">
                    <a:lumMod val="75000"/>
                  </a:schemeClr>
                </a:solidFill>
              </a:rPr>
              <a:t>Keyword flow and Ideal website structure</a:t>
            </a:r>
            <a:endParaRPr lang="en-US" sz="1400">
              <a:solidFill>
                <a:schemeClr val="accent2">
                  <a:lumMod val="75000"/>
                </a:schemeClr>
              </a:solidFill>
              <a:cs typeface="Calibri"/>
            </a:endParaRPr>
          </a:p>
        </p:txBody>
      </p:sp>
      <p:sp>
        <p:nvSpPr>
          <p:cNvPr id="32" name="TextBox 31">
            <a:extLst>
              <a:ext uri="{FF2B5EF4-FFF2-40B4-BE49-F238E27FC236}">
                <a16:creationId xmlns:a16="http://schemas.microsoft.com/office/drawing/2014/main" id="{F9B7BBA4-99E7-4DD0-8C96-DF31144173D6}"/>
              </a:ext>
            </a:extLst>
          </p:cNvPr>
          <p:cNvSpPr txBox="1"/>
          <p:nvPr/>
        </p:nvSpPr>
        <p:spPr>
          <a:xfrm>
            <a:off x="664953" y="5376232"/>
            <a:ext cx="645184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We need to follow writing pattern of tours agency.</a:t>
            </a:r>
          </a:p>
        </p:txBody>
      </p:sp>
      <p:sp>
        <p:nvSpPr>
          <p:cNvPr id="33" name="TextBox 32">
            <a:extLst>
              <a:ext uri="{FF2B5EF4-FFF2-40B4-BE49-F238E27FC236}">
                <a16:creationId xmlns:a16="http://schemas.microsoft.com/office/drawing/2014/main" id="{4055B0AC-8D2A-45B5-833C-5A77B7CF081F}"/>
              </a:ext>
            </a:extLst>
          </p:cNvPr>
          <p:cNvSpPr txBox="1"/>
          <p:nvPr/>
        </p:nvSpPr>
        <p:spPr>
          <a:xfrm>
            <a:off x="664953" y="6166986"/>
            <a:ext cx="6897539"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C0C0C"/>
                </a:solidFill>
                <a:cs typeface="Segoe UI"/>
              </a:rPr>
              <a:t>​Conclusion: We need to follow this pattern to be in google search results.</a:t>
            </a:r>
          </a:p>
        </p:txBody>
      </p:sp>
    </p:spTree>
    <p:extLst>
      <p:ext uri="{BB962C8B-B14F-4D97-AF65-F5344CB8AC3E}">
        <p14:creationId xmlns:p14="http://schemas.microsoft.com/office/powerpoint/2010/main" val="2172961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B8AFB7-1A09-4058-8426-5E1D26E08325}"/>
              </a:ext>
            </a:extLst>
          </p:cNvPr>
          <p:cNvSpPr txBox="1"/>
          <p:nvPr/>
        </p:nvSpPr>
        <p:spPr>
          <a:xfrm>
            <a:off x="3818627" y="2999116"/>
            <a:ext cx="3677728" cy="861774"/>
          </a:xfrm>
          <a:prstGeom prst="rect">
            <a:avLst/>
          </a:prstGeom>
          <a:noFill/>
          <a:ln>
            <a:solidFill>
              <a:schemeClr val="accent2">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dirty="0">
                <a:solidFill>
                  <a:schemeClr val="accent2">
                    <a:lumMod val="75000"/>
                  </a:schemeClr>
                </a:solidFill>
              </a:rPr>
              <a:t>Thank You</a:t>
            </a:r>
            <a:endParaRPr lang="en-US" sz="5000" b="1">
              <a:solidFill>
                <a:schemeClr val="accent2">
                  <a:lumMod val="75000"/>
                </a:schemeClr>
              </a:solidFill>
              <a:cs typeface="Calibri"/>
            </a:endParaRPr>
          </a:p>
        </p:txBody>
      </p:sp>
    </p:spTree>
    <p:extLst>
      <p:ext uri="{BB962C8B-B14F-4D97-AF65-F5344CB8AC3E}">
        <p14:creationId xmlns:p14="http://schemas.microsoft.com/office/powerpoint/2010/main" val="26270670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1225</cp:revision>
  <dcterms:created xsi:type="dcterms:W3CDTF">2020-04-29T08:13:31Z</dcterms:created>
  <dcterms:modified xsi:type="dcterms:W3CDTF">2020-05-02T17:23:53Z</dcterms:modified>
</cp:coreProperties>
</file>