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2.xml" ContentType="application/vnd.openxmlformats-officedocument.drawingml.chart+xml"/>
  <Override PartName="/ppt/notesSlides/notesSlide7.xml" ContentType="application/vnd.openxmlformats-officedocument.presentationml.notesSlide+xml"/>
  <Override PartName="/ppt/charts/chart3.xml" ContentType="application/vnd.openxmlformats-officedocument.drawingml.char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72" d="100"/>
          <a:sy n="72" d="100"/>
        </p:scale>
        <p:origin x="66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title>
      <c:tx>
        <c:rich>
          <a:bodyPr/>
          <a:lstStyle/>
          <a:p>
            <a:pPr>
              <a:defRPr sz="1300" b="0" i="0" u="none" strike="noStrike">
                <a:solidFill>
                  <a:srgbClr val="1F2A24"/>
                </a:solidFill>
                <a:latin typeface="Arial"/>
              </a:defRPr>
            </a:pPr>
            <a:r>
              <a:rPr lang="en-US" sz="1300" b="0" i="0" u="none" strike="noStrike">
                <a:solidFill>
                  <a:srgbClr val="1F2A24"/>
                </a:solidFill>
                <a:latin typeface="Arial"/>
              </a:rPr>
              <a:t>Ranking Keywords by Domain (India)</a:t>
            </a:r>
          </a:p>
        </c:rich>
      </c:tx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Ranking Keywords</c:v>
                </c:pt>
              </c:strCache>
            </c:strRef>
          </c:tx>
          <c:spPr>
            <a:solidFill>
              <a:srgbClr val="0A4A34"/>
            </a:solidFill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B2D6-4799-BE5D-34D9BD9781E4}"/>
              </c:ext>
            </c:extLst>
          </c:dPt>
          <c:dPt>
            <c:idx val="1"/>
            <c:invertIfNegative val="0"/>
            <c:bubble3D val="0"/>
            <c:spPr>
              <a:solidFill>
                <a:srgbClr val="8A9690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3-B2D6-4799-BE5D-34D9BD9781E4}"/>
              </c:ext>
            </c:extLst>
          </c:dPt>
          <c:dPt>
            <c:idx val="2"/>
            <c:invertIfNegative val="0"/>
            <c:bubble3D val="0"/>
            <c:spPr>
              <a:solidFill>
                <a:srgbClr val="C97A0C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5-B2D6-4799-BE5D-34D9BD9781E4}"/>
              </c:ext>
            </c:extLst>
          </c:dPt>
          <c:dPt>
            <c:idx val="3"/>
            <c:invertIfNegative val="0"/>
            <c:bubble3D val="0"/>
            <c:spPr>
              <a:solidFill>
                <a:srgbClr val="5C7285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7-B2D6-4799-BE5D-34D9BD9781E4}"/>
              </c:ext>
            </c:extLst>
          </c:dPt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0" i="0" u="none" strike="noStrike">
                    <a:solidFill>
                      <a:srgbClr val="1F2A24"/>
                    </a:solidFill>
                    <a:latin typeface="Arial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Sheet1!$A$2:$A$5</c:f>
              <c:strCache>
                <c:ptCount val="4"/>
                <c:pt idx="0">
                  <c:v>goEgo</c:v>
                </c:pt>
                <c:pt idx="1">
                  <c:v>Quench</c:v>
                </c:pt>
                <c:pt idx="2">
                  <c:v>Kazam</c:v>
                </c:pt>
                <c:pt idx="3">
                  <c:v>Exicom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42</c:v>
                </c:pt>
                <c:pt idx="1">
                  <c:v>60</c:v>
                </c:pt>
                <c:pt idx="2">
                  <c:v>180</c:v>
                </c:pt>
                <c:pt idx="3">
                  <c:v>240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B2D6-4799-BE5D-34D9BD9781E4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2094734554"/>
        <c:axId val="2094734552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5B6B63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6350" cap="flat">
              <a:solidFill>
                <a:srgbClr val="E2E8E5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5B6B63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  <c:showDLblsOverMax val="1"/>
  </c:chart>
  <c:spPr>
    <a:solidFill>
      <a:srgbClr val="FFFFFF"/>
    </a:solidFill>
    <a:ln>
      <a:noFill/>
    </a:ln>
    <a:effectLst/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Monthly Search Volume</c:v>
                </c:pt>
              </c:strCache>
            </c:strRef>
          </c:tx>
          <c:spPr>
            <a:solidFill>
              <a:srgbClr val="B23A2E"/>
            </a:solidFill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67ED-4282-B983-87CDE91DF6BE}"/>
              </c:ext>
            </c:extLst>
          </c:dPt>
          <c:dPt>
            <c:idx val="1"/>
            <c:invertIfNegative val="0"/>
            <c:bubble3D val="0"/>
            <c:spPr>
              <a:solidFill>
                <a:srgbClr val="C97A0C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3-67ED-4282-B983-87CDE91DF6BE}"/>
              </c:ext>
            </c:extLst>
          </c:dPt>
          <c:dPt>
            <c:idx val="2"/>
            <c:invertIfNegative val="0"/>
            <c:bubble3D val="0"/>
            <c:spPr>
              <a:solidFill>
                <a:srgbClr val="C97A0C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5-67ED-4282-B983-87CDE91DF6BE}"/>
              </c:ext>
            </c:extLst>
          </c:dPt>
          <c:dPt>
            <c:idx val="3"/>
            <c:invertIfNegative val="0"/>
            <c:bubble3D val="0"/>
            <c:spPr>
              <a:solidFill>
                <a:srgbClr val="C97A0C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7-67ED-4282-B983-87CDE91DF6BE}"/>
              </c:ext>
            </c:extLst>
          </c:dPt>
          <c:dPt>
            <c:idx val="4"/>
            <c:invertIfNegative val="0"/>
            <c:bubble3D val="0"/>
            <c:spPr>
              <a:solidFill>
                <a:srgbClr val="5C7285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9-67ED-4282-B983-87CDE91DF6BE}"/>
              </c:ext>
            </c:extLst>
          </c:dPt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0" i="0" u="none" strike="noStrike">
                    <a:solidFill>
                      <a:srgbClr val="1F2A24"/>
                    </a:solidFill>
                    <a:latin typeface="Arial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Sheet1!$A$2:$A$6</c:f>
              <c:strCache>
                <c:ptCount val="5"/>
                <c:pt idx="0">
                  <c:v>electric car charging stations</c:v>
                </c:pt>
                <c:pt idx="1">
                  <c:v>electric car charger</c:v>
                </c:pt>
                <c:pt idx="2">
                  <c:v>dc fast charger</c:v>
                </c:pt>
                <c:pt idx="3">
                  <c:v>ev home charger</c:v>
                </c:pt>
                <c:pt idx="4">
                  <c:v>ev charger manufacturers in india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12100</c:v>
                </c:pt>
                <c:pt idx="1">
                  <c:v>3600</c:v>
                </c:pt>
                <c:pt idx="2">
                  <c:v>1000</c:v>
                </c:pt>
                <c:pt idx="3">
                  <c:v>1000</c:v>
                </c:pt>
                <c:pt idx="4">
                  <c:v>720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67ED-4282-B983-87CDE91DF6BE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2094734554"/>
        <c:axId val="2094734552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1F2A24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</c:scaling>
        <c:delete val="0"/>
        <c:axPos val="b"/>
        <c:majorGridlines>
          <c:spPr>
            <a:ln w="6350" cap="flat">
              <a:solidFill>
                <a:srgbClr val="E2E8E5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5B6B63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  <c:showDLblsOverMax val="1"/>
  </c:chart>
  <c:spPr>
    <a:solidFill>
      <a:srgbClr val="FFFFFF"/>
    </a:solidFill>
    <a:ln>
      <a:noFill/>
    </a:ln>
    <a:effectLst/>
  </c:sp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title>
      <c:tx>
        <c:rich>
          <a:bodyPr/>
          <a:lstStyle/>
          <a:p>
            <a:pPr>
              <a:defRPr sz="1300" b="0" i="0" u="none" strike="noStrike">
                <a:solidFill>
                  <a:srgbClr val="1F2A24"/>
                </a:solidFill>
                <a:latin typeface="Arial"/>
              </a:defRPr>
            </a:pPr>
            <a:r>
              <a:rPr lang="en-US" sz="1300" b="0" i="0" u="none" strike="noStrike">
                <a:solidFill>
                  <a:srgbClr val="1F2A24"/>
                </a:solidFill>
                <a:latin typeface="Arial"/>
              </a:rPr>
              <a:t>Domain Authority (0–100)</a:t>
            </a:r>
          </a:p>
        </c:rich>
      </c:tx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Domain Authority</c:v>
                </c:pt>
              </c:strCache>
            </c:strRef>
          </c:tx>
          <c:spPr>
            <a:solidFill>
              <a:srgbClr val="0A4A34"/>
            </a:solidFill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A3EF-4D4B-8B4A-38642F8E5858}"/>
              </c:ext>
            </c:extLst>
          </c:dPt>
          <c:dPt>
            <c:idx val="1"/>
            <c:invertIfNegative val="0"/>
            <c:bubble3D val="0"/>
            <c:spPr>
              <a:solidFill>
                <a:srgbClr val="C97A0C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3-A3EF-4D4B-8B4A-38642F8E5858}"/>
              </c:ext>
            </c:extLst>
          </c:dPt>
          <c:dPt>
            <c:idx val="2"/>
            <c:invertIfNegative val="0"/>
            <c:bubble3D val="0"/>
            <c:spPr>
              <a:solidFill>
                <a:srgbClr val="5C7285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5-A3EF-4D4B-8B4A-38642F8E5858}"/>
              </c:ext>
            </c:extLst>
          </c:dPt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0" i="0" u="none" strike="noStrike">
                    <a:solidFill>
                      <a:srgbClr val="1F2A24"/>
                    </a:solidFill>
                    <a:latin typeface="Arial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goEgo</c:v>
                </c:pt>
                <c:pt idx="1">
                  <c:v>Kazam Energy</c:v>
                </c:pt>
                <c:pt idx="2">
                  <c:v>Exicom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9</c:v>
                </c:pt>
                <c:pt idx="1">
                  <c:v>14</c:v>
                </c:pt>
                <c:pt idx="2">
                  <c:v>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A3EF-4D4B-8B4A-38642F8E5858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2094734554"/>
        <c:axId val="2094734552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5B6B63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6350" cap="flat">
              <a:solidFill>
                <a:srgbClr val="E2E8E5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5B6B63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  <c:showDLblsOverMax val="1"/>
  </c:chart>
  <c:spPr>
    <a:solidFill>
      <a:srgbClr val="FFFFFF"/>
    </a:solidFill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569716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A4A3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692640" y="-1463040"/>
            <a:ext cx="4572000" cy="4572000"/>
          </a:xfrm>
          <a:prstGeom prst="ellipse">
            <a:avLst/>
          </a:prstGeom>
          <a:solidFill>
            <a:srgbClr val="0F6E4F">
              <a:alpha val="25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-1645920" y="4754880"/>
            <a:ext cx="3657600" cy="3657600"/>
          </a:xfrm>
          <a:prstGeom prst="ellipse">
            <a:avLst/>
          </a:prstGeom>
          <a:solidFill>
            <a:srgbClr val="0F6E4F">
              <a:alpha val="20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640080" y="640080"/>
            <a:ext cx="640080" cy="640080"/>
          </a:xfrm>
          <a:prstGeom prst="ellipse">
            <a:avLst/>
          </a:prstGeom>
          <a:solidFill>
            <a:srgbClr val="0F6E4F"/>
          </a:solidFill>
          <a:ln/>
        </p:spPr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6501" y="806501"/>
            <a:ext cx="307238" cy="307238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640080" y="2743200"/>
            <a:ext cx="1051560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4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SEO AUDIT &amp; GROWTH PROPOSAL</a:t>
            </a:r>
            <a:endParaRPr lang="en-US" sz="4000" dirty="0"/>
          </a:p>
        </p:txBody>
      </p:sp>
      <p:sp>
        <p:nvSpPr>
          <p:cNvPr id="7" name="Text 4"/>
          <p:cNvSpPr/>
          <p:nvPr/>
        </p:nvSpPr>
        <p:spPr>
          <a:xfrm>
            <a:off x="640080" y="3703320"/>
            <a:ext cx="10058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CFE8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Prepared for goEgo — Impactware Technology Solutions Pvt. Ltd.</a:t>
            </a:r>
            <a:endParaRPr lang="en-US" sz="1800" dirty="0"/>
          </a:p>
        </p:txBody>
      </p:sp>
      <p:sp>
        <p:nvSpPr>
          <p:cNvPr id="8" name="Text 5"/>
          <p:cNvSpPr/>
          <p:nvPr/>
        </p:nvSpPr>
        <p:spPr>
          <a:xfrm>
            <a:off x="640080" y="4114800"/>
            <a:ext cx="5486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5EAE8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www.goego.in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640080" y="5760720"/>
            <a:ext cx="105156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AACBB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Prepared by:  Faiz Mohammad Khan</a:t>
            </a:r>
            <a:br>
              <a:rPr lang="en-US" sz="1200" dirty="0">
                <a:solidFill>
                  <a:srgbClr val="AACBB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</a:br>
            <a:r>
              <a:rPr lang="en-US" sz="1200" dirty="0">
                <a:solidFill>
                  <a:srgbClr val="AACBB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Date: July 2026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AACBB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Based on Screaming Frog crawl data, live SERP analysis, Semrush &amp; Ubersuggest research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9144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0F6E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OVERVIEW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566928"/>
            <a:ext cx="109728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F2A2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Opportunity in One Slide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48640" y="1417320"/>
            <a:ext cx="3520440" cy="1920240"/>
          </a:xfrm>
          <a:prstGeom prst="roundRect">
            <a:avLst>
              <a:gd name="adj" fmla="val 3810"/>
            </a:avLst>
          </a:prstGeom>
          <a:solidFill>
            <a:srgbClr val="EAF3EF"/>
          </a:solidFill>
          <a:ln/>
          <a:effectLst>
            <a:outerShdw blurRad="101600" dist="25400" dir="5400000" algn="bl" rotWithShape="0">
              <a:srgbClr val="000000">
                <a:alpha val="10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548640" y="1554480"/>
            <a:ext cx="352044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4800" b="1" dirty="0">
                <a:solidFill>
                  <a:srgbClr val="0A4A3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42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731520" y="2514600"/>
            <a:ext cx="31546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1F2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Keywords goEgo ranks for in India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731520" y="3017520"/>
            <a:ext cx="31546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50" i="1" dirty="0">
                <a:solidFill>
                  <a:srgbClr val="5B6B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vs. 180 (Kazam) &amp; 240 (Exicom)</a:t>
            </a:r>
            <a:endParaRPr lang="en-US" sz="1050" dirty="0"/>
          </a:p>
        </p:txBody>
      </p:sp>
      <p:sp>
        <p:nvSpPr>
          <p:cNvPr id="8" name="Shape 6"/>
          <p:cNvSpPr/>
          <p:nvPr/>
        </p:nvSpPr>
        <p:spPr>
          <a:xfrm>
            <a:off x="4389120" y="1417320"/>
            <a:ext cx="3520440" cy="1920240"/>
          </a:xfrm>
          <a:prstGeom prst="roundRect">
            <a:avLst>
              <a:gd name="adj" fmla="val 3810"/>
            </a:avLst>
          </a:prstGeom>
          <a:solidFill>
            <a:srgbClr val="EAF3EF"/>
          </a:solidFill>
          <a:ln/>
          <a:effectLst>
            <a:outerShdw blurRad="101600" dist="25400" dir="5400000" algn="bl" rotWithShape="0">
              <a:srgbClr val="000000">
                <a:alpha val="10000"/>
              </a:srgbClr>
            </a:outerShdw>
          </a:effectLst>
        </p:spPr>
      </p:sp>
      <p:sp>
        <p:nvSpPr>
          <p:cNvPr id="9" name="Text 7"/>
          <p:cNvSpPr/>
          <p:nvPr/>
        </p:nvSpPr>
        <p:spPr>
          <a:xfrm>
            <a:off x="4389120" y="1554480"/>
            <a:ext cx="352044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4800" b="1" dirty="0">
                <a:solidFill>
                  <a:srgbClr val="0A4A3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94%</a:t>
            </a:r>
            <a:endParaRPr lang="en-US" sz="4800" dirty="0"/>
          </a:p>
        </p:txBody>
      </p:sp>
      <p:sp>
        <p:nvSpPr>
          <p:cNvPr id="10" name="Text 8"/>
          <p:cNvSpPr/>
          <p:nvPr/>
        </p:nvSpPr>
        <p:spPr>
          <a:xfrm>
            <a:off x="4572000" y="2514600"/>
            <a:ext cx="31546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1F2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 organic traffic is branded search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4572000" y="3017520"/>
            <a:ext cx="31546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50" i="1" dirty="0">
                <a:solidFill>
                  <a:srgbClr val="5B6B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New-customer discovery is close to zero</a:t>
            </a:r>
            <a:endParaRPr lang="en-US" sz="1050" dirty="0"/>
          </a:p>
        </p:txBody>
      </p:sp>
      <p:sp>
        <p:nvSpPr>
          <p:cNvPr id="12" name="Shape 10"/>
          <p:cNvSpPr/>
          <p:nvPr/>
        </p:nvSpPr>
        <p:spPr>
          <a:xfrm>
            <a:off x="8229600" y="1417320"/>
            <a:ext cx="3520440" cy="1920240"/>
          </a:xfrm>
          <a:prstGeom prst="roundRect">
            <a:avLst>
              <a:gd name="adj" fmla="val 3810"/>
            </a:avLst>
          </a:prstGeom>
          <a:solidFill>
            <a:srgbClr val="EAF3EF"/>
          </a:solidFill>
          <a:ln/>
          <a:effectLst>
            <a:outerShdw blurRad="101600" dist="25400" dir="5400000" algn="bl" rotWithShape="0">
              <a:srgbClr val="000000">
                <a:alpha val="10000"/>
              </a:srgbClr>
            </a:outerShdw>
          </a:effectLst>
        </p:spPr>
      </p:sp>
      <p:sp>
        <p:nvSpPr>
          <p:cNvPr id="13" name="Text 11"/>
          <p:cNvSpPr/>
          <p:nvPr/>
        </p:nvSpPr>
        <p:spPr>
          <a:xfrm>
            <a:off x="8229600" y="1554480"/>
            <a:ext cx="352044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4800" b="1" dirty="0">
                <a:solidFill>
                  <a:srgbClr val="0A4A3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9</a:t>
            </a:r>
            <a:endParaRPr lang="en-US" sz="4800" dirty="0"/>
          </a:p>
        </p:txBody>
      </p:sp>
      <p:sp>
        <p:nvSpPr>
          <p:cNvPr id="14" name="Text 12"/>
          <p:cNvSpPr/>
          <p:nvPr/>
        </p:nvSpPr>
        <p:spPr>
          <a:xfrm>
            <a:off x="8412480" y="2514600"/>
            <a:ext cx="31546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1F2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Domain Authority (0–100 scale)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8412480" y="3017520"/>
            <a:ext cx="31546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50" i="1" dirty="0">
                <a:solidFill>
                  <a:srgbClr val="5B6B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vs. Kazam: 14  ·  Exicom: 32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548640" y="3703320"/>
            <a:ext cx="1106424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5000"/>
              </a:lnSpc>
              <a:buNone/>
            </a:pPr>
            <a:r>
              <a:rPr lang="en-US" sz="1500" dirty="0">
                <a:solidFill>
                  <a:srgbClr val="1F2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goEgo has a strong product story and an existing content engine, but none of it is currently structured to win search visibility. </a:t>
            </a:r>
            <a:r>
              <a:rPr lang="en-US" sz="1500" b="1" dirty="0">
                <a:solidFill>
                  <a:srgbClr val="0A4A3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opportunity is redirection, not reinvention: fix the technical foundation, then repoint an already-active publishing habit toward what buyers actually search for.</a:t>
            </a:r>
            <a:endParaRPr lang="en-US" sz="1500" dirty="0"/>
          </a:p>
        </p:txBody>
      </p:sp>
      <p:sp>
        <p:nvSpPr>
          <p:cNvPr id="17" name="Shape 15"/>
          <p:cNvSpPr/>
          <p:nvPr/>
        </p:nvSpPr>
        <p:spPr>
          <a:xfrm>
            <a:off x="548640" y="5074920"/>
            <a:ext cx="11064240" cy="1051560"/>
          </a:xfrm>
          <a:prstGeom prst="roundRect">
            <a:avLst>
              <a:gd name="adj" fmla="val 6957"/>
            </a:avLst>
          </a:prstGeom>
          <a:solidFill>
            <a:srgbClr val="0A4A34"/>
          </a:solidFill>
          <a:ln/>
        </p:spPr>
      </p:sp>
      <p:sp>
        <p:nvSpPr>
          <p:cNvPr id="18" name="Shape 16"/>
          <p:cNvSpPr/>
          <p:nvPr/>
        </p:nvSpPr>
        <p:spPr>
          <a:xfrm>
            <a:off x="777240" y="5276088"/>
            <a:ext cx="548640" cy="548640"/>
          </a:xfrm>
          <a:prstGeom prst="ellipse">
            <a:avLst/>
          </a:prstGeom>
          <a:solidFill>
            <a:srgbClr val="FFFFFF"/>
          </a:solidFill>
          <a:ln/>
        </p:spPr>
      </p:sp>
      <p:pic>
        <p:nvPicPr>
          <p:cNvPr id="19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9886" y="5418734"/>
            <a:ext cx="263347" cy="263347"/>
          </a:xfrm>
          <a:prstGeom prst="rect">
            <a:avLst/>
          </a:prstGeom>
        </p:spPr>
      </p:pic>
      <p:sp>
        <p:nvSpPr>
          <p:cNvPr id="20" name="Text 17"/>
          <p:cNvSpPr/>
          <p:nvPr/>
        </p:nvSpPr>
        <p:spPr>
          <a:xfrm>
            <a:off x="1508760" y="5166360"/>
            <a:ext cx="987552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filter widget on the News page generates 100+ duplicate URLs sharing identical titles — wasting crawl budget across roughly two-thirds of the indexed site. This is the single highest-priority technical fix.</a:t>
            </a:r>
            <a:endParaRPr lang="en-US" sz="1300" dirty="0"/>
          </a:p>
        </p:txBody>
      </p:sp>
      <p:sp>
        <p:nvSpPr>
          <p:cNvPr id="21" name="Text 18"/>
          <p:cNvSpPr/>
          <p:nvPr/>
        </p:nvSpPr>
        <p:spPr>
          <a:xfrm>
            <a:off x="457200" y="6473952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B6B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goEgo — SEO Audit &amp; Growth Proposal</a:t>
            </a:r>
            <a:endParaRPr lang="en-US" sz="900" dirty="0"/>
          </a:p>
        </p:txBody>
      </p:sp>
      <p:sp>
        <p:nvSpPr>
          <p:cNvPr id="22" name="Text 19"/>
          <p:cNvSpPr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B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9144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0F6E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BUSINESS &amp; COMPETITIVE CONTEXT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566928"/>
            <a:ext cx="109728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F2A2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Where goEgo Stands vs. Competitors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548640" y="1417320"/>
            <a:ext cx="110642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50" dirty="0">
                <a:solidFill>
                  <a:srgbClr val="1F2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goEgo (by Impactware Technology Solutions) designs and manufactures AC/DC EV chargers and charging management software for homes, housing societies, fleets, hospitality, education, and commercial/retail customers.</a:t>
            </a:r>
            <a:endParaRPr lang="en-US" sz="1350" dirty="0"/>
          </a:p>
        </p:txBody>
      </p:sp>
      <p:sp>
        <p:nvSpPr>
          <p:cNvPr id="5" name="Shape 3"/>
          <p:cNvSpPr/>
          <p:nvPr/>
        </p:nvSpPr>
        <p:spPr>
          <a:xfrm>
            <a:off x="548640" y="2331720"/>
            <a:ext cx="3520440" cy="3246120"/>
          </a:xfrm>
          <a:prstGeom prst="roundRect">
            <a:avLst>
              <a:gd name="adj" fmla="val 2254"/>
            </a:avLst>
          </a:prstGeom>
          <a:solidFill>
            <a:srgbClr val="EAF3EF"/>
          </a:solidFill>
          <a:ln/>
          <a:effectLst>
            <a:outerShdw blurRad="101600" dist="25400" dir="5400000" algn="bl" rotWithShape="0">
              <a:srgbClr val="000000">
                <a:alpha val="10000"/>
              </a:srgbClr>
            </a:outerShdw>
          </a:effectLst>
        </p:spPr>
      </p:sp>
      <p:sp>
        <p:nvSpPr>
          <p:cNvPr id="6" name="Text 4"/>
          <p:cNvSpPr/>
          <p:nvPr/>
        </p:nvSpPr>
        <p:spPr>
          <a:xfrm>
            <a:off x="777240" y="2532888"/>
            <a:ext cx="30632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A4A3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Kazam Energy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777240" y="2953512"/>
            <a:ext cx="30632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0F6E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 14   ·   180 keywords</a:t>
            </a:r>
            <a:endParaRPr lang="en-US" sz="1150" dirty="0"/>
          </a:p>
        </p:txBody>
      </p:sp>
      <p:sp>
        <p:nvSpPr>
          <p:cNvPr id="8" name="Text 6"/>
          <p:cNvSpPr/>
          <p:nvPr/>
        </p:nvSpPr>
        <p:spPr>
          <a:xfrm>
            <a:off x="777240" y="3383280"/>
            <a:ext cx="306324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150" dirty="0">
                <a:solidFill>
                  <a:srgbClr val="1F2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Largest SEO threat. Dedicated blog subdomain with whitepapers &amp; case studies; keyword-rich solution URLs.</a:t>
            </a:r>
            <a:endParaRPr lang="en-US" sz="1150" dirty="0"/>
          </a:p>
        </p:txBody>
      </p:sp>
      <p:sp>
        <p:nvSpPr>
          <p:cNvPr id="9" name="Shape 7"/>
          <p:cNvSpPr/>
          <p:nvPr/>
        </p:nvSpPr>
        <p:spPr>
          <a:xfrm>
            <a:off x="777240" y="5029200"/>
            <a:ext cx="1554480" cy="365760"/>
          </a:xfrm>
          <a:prstGeom prst="roundRect">
            <a:avLst>
              <a:gd name="adj" fmla="val 15000"/>
            </a:avLst>
          </a:prstGeom>
          <a:solidFill>
            <a:srgbClr val="C97A0C"/>
          </a:solidFill>
          <a:ln/>
        </p:spPr>
      </p:sp>
      <p:sp>
        <p:nvSpPr>
          <p:cNvPr id="10" name="Text 8"/>
          <p:cNvSpPr/>
          <p:nvPr/>
        </p:nvSpPr>
        <p:spPr>
          <a:xfrm>
            <a:off x="777240" y="5029200"/>
            <a:ext cx="15544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High Threat</a:t>
            </a:r>
            <a:endParaRPr lang="en-US" sz="1050" dirty="0"/>
          </a:p>
        </p:txBody>
      </p:sp>
      <p:sp>
        <p:nvSpPr>
          <p:cNvPr id="11" name="Shape 9"/>
          <p:cNvSpPr/>
          <p:nvPr/>
        </p:nvSpPr>
        <p:spPr>
          <a:xfrm>
            <a:off x="4389120" y="2331720"/>
            <a:ext cx="3520440" cy="3246120"/>
          </a:xfrm>
          <a:prstGeom prst="roundRect">
            <a:avLst>
              <a:gd name="adj" fmla="val 2254"/>
            </a:avLst>
          </a:prstGeom>
          <a:solidFill>
            <a:srgbClr val="EAF3EF"/>
          </a:solidFill>
          <a:ln/>
          <a:effectLst>
            <a:outerShdw blurRad="101600" dist="25400" dir="5400000" algn="bl" rotWithShape="0">
              <a:srgbClr val="000000">
                <a:alpha val="10000"/>
              </a:srgbClr>
            </a:outerShdw>
          </a:effectLst>
        </p:spPr>
      </p:sp>
      <p:sp>
        <p:nvSpPr>
          <p:cNvPr id="12" name="Text 10"/>
          <p:cNvSpPr/>
          <p:nvPr/>
        </p:nvSpPr>
        <p:spPr>
          <a:xfrm>
            <a:off x="4617720" y="2532888"/>
            <a:ext cx="30632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A4A3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Exicom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4617720" y="2953512"/>
            <a:ext cx="30632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0F6E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 32   ·   240 keywords</a:t>
            </a:r>
            <a:endParaRPr lang="en-US" sz="1150" dirty="0"/>
          </a:p>
        </p:txBody>
      </p:sp>
      <p:sp>
        <p:nvSpPr>
          <p:cNvPr id="14" name="Text 12"/>
          <p:cNvSpPr/>
          <p:nvPr/>
        </p:nvSpPr>
        <p:spPr>
          <a:xfrm>
            <a:off x="4617720" y="3383280"/>
            <a:ext cx="306324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150" dirty="0">
                <a:solidFill>
                  <a:srgbClr val="1F2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Larger industrial-scale player. Competes on scale/credibility more than content.</a:t>
            </a:r>
            <a:endParaRPr lang="en-US" sz="1150" dirty="0"/>
          </a:p>
        </p:txBody>
      </p:sp>
      <p:sp>
        <p:nvSpPr>
          <p:cNvPr id="15" name="Shape 13"/>
          <p:cNvSpPr/>
          <p:nvPr/>
        </p:nvSpPr>
        <p:spPr>
          <a:xfrm>
            <a:off x="4617720" y="5029200"/>
            <a:ext cx="1554480" cy="365760"/>
          </a:xfrm>
          <a:prstGeom prst="roundRect">
            <a:avLst>
              <a:gd name="adj" fmla="val 15000"/>
            </a:avLst>
          </a:prstGeom>
          <a:solidFill>
            <a:srgbClr val="5C7285"/>
          </a:solidFill>
          <a:ln/>
        </p:spPr>
      </p:sp>
      <p:sp>
        <p:nvSpPr>
          <p:cNvPr id="16" name="Text 14"/>
          <p:cNvSpPr/>
          <p:nvPr/>
        </p:nvSpPr>
        <p:spPr>
          <a:xfrm>
            <a:off x="4617720" y="5029200"/>
            <a:ext cx="15544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Medium Threat</a:t>
            </a:r>
            <a:endParaRPr lang="en-US" sz="1050" dirty="0"/>
          </a:p>
        </p:txBody>
      </p:sp>
      <p:sp>
        <p:nvSpPr>
          <p:cNvPr id="17" name="Shape 15"/>
          <p:cNvSpPr/>
          <p:nvPr/>
        </p:nvSpPr>
        <p:spPr>
          <a:xfrm>
            <a:off x="8229600" y="2331720"/>
            <a:ext cx="3520440" cy="3246120"/>
          </a:xfrm>
          <a:prstGeom prst="roundRect">
            <a:avLst>
              <a:gd name="adj" fmla="val 2254"/>
            </a:avLst>
          </a:prstGeom>
          <a:solidFill>
            <a:srgbClr val="EAF3EF"/>
          </a:solidFill>
          <a:ln/>
          <a:effectLst>
            <a:outerShdw blurRad="101600" dist="25400" dir="5400000" algn="bl" rotWithShape="0">
              <a:srgbClr val="000000">
                <a:alpha val="10000"/>
              </a:srgbClr>
            </a:outerShdw>
          </a:effectLst>
        </p:spPr>
      </p:sp>
      <p:sp>
        <p:nvSpPr>
          <p:cNvPr id="18" name="Text 16"/>
          <p:cNvSpPr/>
          <p:nvPr/>
        </p:nvSpPr>
        <p:spPr>
          <a:xfrm>
            <a:off x="8458200" y="2532888"/>
            <a:ext cx="30632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A4A3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Quench Chargers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8458200" y="2953512"/>
            <a:ext cx="30632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0F6E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   ·   60 keywords</a:t>
            </a:r>
            <a:endParaRPr lang="en-US" sz="1150" dirty="0"/>
          </a:p>
        </p:txBody>
      </p:sp>
      <p:sp>
        <p:nvSpPr>
          <p:cNvPr id="20" name="Text 18"/>
          <p:cNvSpPr/>
          <p:nvPr/>
        </p:nvSpPr>
        <p:spPr>
          <a:xfrm>
            <a:off x="8458200" y="3383280"/>
            <a:ext cx="306324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150" dirty="0">
                <a:solidFill>
                  <a:srgbClr val="1F2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Closer to goEgo's size. Product-spec-heavy site; underdeveloped blog.</a:t>
            </a:r>
            <a:endParaRPr lang="en-US" sz="1150" dirty="0"/>
          </a:p>
        </p:txBody>
      </p:sp>
      <p:sp>
        <p:nvSpPr>
          <p:cNvPr id="21" name="Shape 19"/>
          <p:cNvSpPr/>
          <p:nvPr/>
        </p:nvSpPr>
        <p:spPr>
          <a:xfrm>
            <a:off x="8458200" y="5029200"/>
            <a:ext cx="1554480" cy="365760"/>
          </a:xfrm>
          <a:prstGeom prst="roundRect">
            <a:avLst>
              <a:gd name="adj" fmla="val 15000"/>
            </a:avLst>
          </a:prstGeom>
          <a:solidFill>
            <a:srgbClr val="8A9690"/>
          </a:solidFill>
          <a:ln/>
        </p:spPr>
      </p:sp>
      <p:sp>
        <p:nvSpPr>
          <p:cNvPr id="22" name="Text 20"/>
          <p:cNvSpPr/>
          <p:nvPr/>
        </p:nvSpPr>
        <p:spPr>
          <a:xfrm>
            <a:off x="8458200" y="5029200"/>
            <a:ext cx="15544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Low Threat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548640" y="5806440"/>
            <a:ext cx="110642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i="1" dirty="0">
                <a:solidFill>
                  <a:srgbClr val="5B6B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Also visible in category rankings (not client-named): Griden Power, Bolt.Earth, VVDN, PlugUp, Prozeal Green.</a:t>
            </a:r>
            <a:endParaRPr lang="en-US" sz="1050" dirty="0"/>
          </a:p>
        </p:txBody>
      </p:sp>
      <p:sp>
        <p:nvSpPr>
          <p:cNvPr id="24" name="Text 22"/>
          <p:cNvSpPr/>
          <p:nvPr/>
        </p:nvSpPr>
        <p:spPr>
          <a:xfrm>
            <a:off x="457200" y="6473952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B6B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goEgo — SEO Audit &amp; Growth Proposal</a:t>
            </a:r>
            <a:endParaRPr lang="en-US" sz="900" dirty="0"/>
          </a:p>
        </p:txBody>
      </p:sp>
      <p:sp>
        <p:nvSpPr>
          <p:cNvPr id="25" name="Text 23"/>
          <p:cNvSpPr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B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9144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0F6E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SEARCH VISIBILITY FINDINGS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566928"/>
            <a:ext cx="109728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F2A2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Verified Ranking Data (Semrush, India)</a:t>
            </a:r>
            <a:endParaRPr lang="en-US" sz="2800" dirty="0"/>
          </a:p>
        </p:txBody>
      </p:sp>
      <p:graphicFrame>
        <p:nvGraphicFramePr>
          <p:cNvPr id="4" name="Chart 0"/>
          <p:cNvGraphicFramePr/>
          <p:nvPr/>
        </p:nvGraphicFramePr>
        <p:xfrm>
          <a:off x="548640" y="1371600"/>
          <a:ext cx="5577840" cy="32918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ext 2"/>
          <p:cNvSpPr/>
          <p:nvPr/>
        </p:nvSpPr>
        <p:spPr>
          <a:xfrm>
            <a:off x="6400800" y="1417320"/>
            <a:ext cx="52120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A4A3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the numbers mean</a:t>
            </a:r>
            <a:endParaRPr lang="en-US" sz="1400" dirty="0"/>
          </a:p>
        </p:txBody>
      </p:sp>
      <p:sp>
        <p:nvSpPr>
          <p:cNvPr id="6" name="Text 3"/>
          <p:cNvSpPr/>
          <p:nvPr/>
        </p:nvSpPr>
        <p:spPr>
          <a:xfrm>
            <a:off x="6400800" y="1874520"/>
            <a:ext cx="5212080" cy="3200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1000"/>
              </a:spcAft>
              <a:buSzPct val="100000"/>
              <a:buChar char="●"/>
            </a:pPr>
            <a:r>
              <a:rPr lang="en-US" sz="1250" dirty="0">
                <a:solidFill>
                  <a:srgbClr val="1F2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94% of organic traffic (141 of 151 visits/mo) comes from branded search — people already searching “goego” by name</a:t>
            </a:r>
            <a:endParaRPr lang="en-US" sz="1250" dirty="0"/>
          </a:p>
          <a:p>
            <a:pPr marL="342900" indent="-342900">
              <a:spcAft>
                <a:spcPts val="1000"/>
              </a:spcAft>
              <a:buSzPct val="100000"/>
              <a:buChar char="●"/>
            </a:pPr>
            <a:r>
              <a:rPr lang="en-US" sz="1250" dirty="0">
                <a:solidFill>
                  <a:srgbClr val="1F2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Only 15.2% of ranking keywords carry commercial intent; 2.2% transactional</a:t>
            </a:r>
            <a:endParaRPr lang="en-US" sz="1250" dirty="0"/>
          </a:p>
          <a:p>
            <a:pPr marL="342900" indent="-342900">
              <a:spcAft>
                <a:spcPts val="1000"/>
              </a:spcAft>
              <a:buSzPct val="100000"/>
              <a:buChar char="●"/>
            </a:pPr>
            <a:r>
              <a:rPr lang="en-US" sz="1250" dirty="0">
                <a:solidFill>
                  <a:srgbClr val="1F2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Best commercial ranking: “commercial ev charger” at position 37 (210 vol/mo)</a:t>
            </a:r>
            <a:endParaRPr lang="en-US" sz="1250" dirty="0"/>
          </a:p>
          <a:p>
            <a:pPr marL="342900" indent="-342900">
              <a:spcAft>
                <a:spcPts val="1000"/>
              </a:spcAft>
              <a:buSzPct val="100000"/>
              <a:buChar char="●"/>
            </a:pPr>
            <a:r>
              <a:rPr lang="en-US" sz="1250" dirty="0">
                <a:solidFill>
                  <a:srgbClr val="1F2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Weakest: “electric car home charging stations” at position 93 on a 1,000 vol/mo term — effectively invisible</a:t>
            </a:r>
            <a:endParaRPr lang="en-US" sz="1250" dirty="0"/>
          </a:p>
          <a:p>
            <a:pPr marL="342900" indent="-342900">
              <a:spcAft>
                <a:spcPts val="1000"/>
              </a:spcAft>
              <a:buSzPct val="100000"/>
              <a:buChar char="●"/>
            </a:pPr>
            <a:r>
              <a:rPr lang="en-US" sz="1250" dirty="0">
                <a:solidFill>
                  <a:srgbClr val="1F2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Only 1 ranking position changed in the last 30 days — visibility is flat</a:t>
            </a:r>
            <a:endParaRPr lang="en-US" sz="1250" dirty="0"/>
          </a:p>
        </p:txBody>
      </p:sp>
      <p:sp>
        <p:nvSpPr>
          <p:cNvPr id="7" name="Text 4"/>
          <p:cNvSpPr/>
          <p:nvPr/>
        </p:nvSpPr>
        <p:spPr>
          <a:xfrm>
            <a:off x="457200" y="6473952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B6B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goEgo — SEO Audit &amp; Growth Proposal</a:t>
            </a:r>
            <a:endParaRPr lang="en-US" sz="900" dirty="0"/>
          </a:p>
        </p:txBody>
      </p:sp>
      <p:sp>
        <p:nvSpPr>
          <p:cNvPr id="8" name="Text 5"/>
          <p:cNvSpPr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B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9144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0F6E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SEARCH VISIBILITY FINDINGS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566928"/>
            <a:ext cx="109728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F2A2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Where goEgo Already Wins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548640" y="1371600"/>
            <a:ext cx="110642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F2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 the small number of keywords goEgo shares with competitors, it isn't losing everywhere — a genuinely encouraging signal:</a:t>
            </a:r>
            <a:endParaRPr lang="en-US" sz="1300" dirty="0"/>
          </a:p>
        </p:txBody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965960"/>
          <a:ext cx="11064240" cy="2194560"/>
        </p:xfrm>
        <a:graphic>
          <a:graphicData uri="http://schemas.openxmlformats.org/drawingml/2006/table">
            <a:tbl>
              <a:tblPr/>
              <a:tblGrid>
                <a:gridCol w="46634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38912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Keyword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A4A3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goEgo Position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A4A3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Competitor Position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A4A3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Volume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A4A3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8912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300" b="1" dirty="0">
                          <a:solidFill>
                            <a:srgbClr val="1F2A2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Commercial electric car charger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dirty="0">
                          <a:solidFill>
                            <a:srgbClr val="1F2A2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16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dirty="0">
                          <a:solidFill>
                            <a:srgbClr val="1F2A2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Quench: 75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dirty="0">
                          <a:solidFill>
                            <a:srgbClr val="1F2A2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210/mo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8912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300" b="1" dirty="0">
                          <a:solidFill>
                            <a:srgbClr val="1F2A2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EV home charging stations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3E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dirty="0">
                          <a:solidFill>
                            <a:srgbClr val="1F2A2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35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3E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dirty="0">
                          <a:solidFill>
                            <a:srgbClr val="1F2A2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Exicom: 70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3E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dirty="0">
                          <a:solidFill>
                            <a:srgbClr val="1F2A2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140/mo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3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8912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300" b="1" dirty="0">
                          <a:solidFill>
                            <a:srgbClr val="1F2A2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EV charging station companies in India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dirty="0">
                          <a:solidFill>
                            <a:srgbClr val="1F2A2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35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dirty="0">
                          <a:solidFill>
                            <a:srgbClr val="1F2A2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Kazam: 83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dirty="0">
                          <a:solidFill>
                            <a:srgbClr val="1F2A2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210/mo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8912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300" b="1" dirty="0">
                          <a:solidFill>
                            <a:srgbClr val="1F2A2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Home charger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3E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dirty="0">
                          <a:solidFill>
                            <a:srgbClr val="1F2A2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22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3E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dirty="0">
                          <a:solidFill>
                            <a:srgbClr val="1F2A2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Exicom: 11 (losing)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3E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dirty="0">
                          <a:solidFill>
                            <a:srgbClr val="1F2A2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110/mo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3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" name="Shape 3"/>
          <p:cNvSpPr/>
          <p:nvPr/>
        </p:nvSpPr>
        <p:spPr>
          <a:xfrm>
            <a:off x="548640" y="4434840"/>
            <a:ext cx="11064240" cy="1280160"/>
          </a:xfrm>
          <a:prstGeom prst="roundRect">
            <a:avLst>
              <a:gd name="adj" fmla="val 5714"/>
            </a:avLst>
          </a:prstGeom>
          <a:solidFill>
            <a:srgbClr val="EAF3EF"/>
          </a:solidFill>
          <a:ln/>
        </p:spPr>
      </p:sp>
      <p:sp>
        <p:nvSpPr>
          <p:cNvPr id="7" name="Shape 4"/>
          <p:cNvSpPr/>
          <p:nvPr/>
        </p:nvSpPr>
        <p:spPr>
          <a:xfrm>
            <a:off x="777240" y="4663440"/>
            <a:ext cx="640080" cy="640080"/>
          </a:xfrm>
          <a:prstGeom prst="ellipse">
            <a:avLst/>
          </a:prstGeom>
          <a:solidFill>
            <a:srgbClr val="FFFFFF"/>
          </a:solidFill>
          <a:ln/>
        </p:spPr>
      </p:sp>
      <p:pic>
        <p:nvPicPr>
          <p:cNvPr id="8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3661" y="4829861"/>
            <a:ext cx="307238" cy="307238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1600200" y="4526280"/>
            <a:ext cx="9784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50" dirty="0">
                <a:solidFill>
                  <a:srgbClr val="1F2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tells us the goal isn't a total overhaul — it's doing more of what's already working (clear, commercially-focused pages) and fixing what's holding the rest of the site back.</a:t>
            </a:r>
            <a:endParaRPr lang="en-US" sz="1350" dirty="0"/>
          </a:p>
        </p:txBody>
      </p:sp>
      <p:sp>
        <p:nvSpPr>
          <p:cNvPr id="10" name="Text 6"/>
          <p:cNvSpPr/>
          <p:nvPr/>
        </p:nvSpPr>
        <p:spPr>
          <a:xfrm>
            <a:off x="457200" y="6473952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B6B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goEgo — SEO Audit &amp; Growth Proposal</a:t>
            </a:r>
            <a:endParaRPr lang="en-US" sz="900" dirty="0"/>
          </a:p>
        </p:txBody>
      </p:sp>
      <p:sp>
        <p:nvSpPr>
          <p:cNvPr id="11" name="Text 7"/>
          <p:cNvSpPr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B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9144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0F6E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SEARCH VISIBILITY FINDINGS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566928"/>
            <a:ext cx="109728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F2A2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High-Value Missing Keywords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548640" y="1371600"/>
            <a:ext cx="110642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F2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Real, relevant search demand goEgo does not currently rank for at all (Keyword Gap analysis vs. Kazam &amp; Quench):</a:t>
            </a:r>
            <a:endParaRPr lang="en-US" sz="1300" dirty="0"/>
          </a:p>
        </p:txBody>
      </p:sp>
      <p:graphicFrame>
        <p:nvGraphicFramePr>
          <p:cNvPr id="5" name="Chart 0"/>
          <p:cNvGraphicFramePr/>
          <p:nvPr/>
        </p:nvGraphicFramePr>
        <p:xfrm>
          <a:off x="548640" y="1874520"/>
          <a:ext cx="11064240" cy="38404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Text 3"/>
          <p:cNvSpPr/>
          <p:nvPr/>
        </p:nvSpPr>
        <p:spPr>
          <a:xfrm>
            <a:off x="457200" y="6473952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B6B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goEgo — SEO Audit &amp; Growth Proposal</a:t>
            </a:r>
            <a:endParaRPr lang="en-US" sz="900" dirty="0"/>
          </a:p>
        </p:txBody>
      </p:sp>
      <p:sp>
        <p:nvSpPr>
          <p:cNvPr id="7" name="Text 4"/>
          <p:cNvSpPr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B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9144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0F6E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SEARCH VISIBILITY FINDINGS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566928"/>
            <a:ext cx="109728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F2A2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Domain Authority &amp; Backlink Comparison</a:t>
            </a:r>
            <a:endParaRPr lang="en-US" sz="2800" dirty="0"/>
          </a:p>
        </p:txBody>
      </p:sp>
      <p:graphicFrame>
        <p:nvGraphicFramePr>
          <p:cNvPr id="4" name="Chart 0"/>
          <p:cNvGraphicFramePr/>
          <p:nvPr/>
        </p:nvGraphicFramePr>
        <p:xfrm>
          <a:off x="548640" y="1417320"/>
          <a:ext cx="5394960" cy="30175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309360" y="1691640"/>
          <a:ext cx="5303520" cy="1645920"/>
        </p:xfrm>
        <a:graphic>
          <a:graphicData uri="http://schemas.openxmlformats.org/drawingml/2006/table">
            <a:tbl>
              <a:tblPr/>
              <a:tblGrid>
                <a:gridCol w="21945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373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Domain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A4A3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Referring Domains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A4A3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Backlinks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A4A3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300" b="1" dirty="0">
                          <a:solidFill>
                            <a:srgbClr val="1F2A2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goEgo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dirty="0">
                          <a:solidFill>
                            <a:srgbClr val="1F2A2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76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dirty="0">
                          <a:solidFill>
                            <a:srgbClr val="1F2A2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734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300" b="1" dirty="0">
                          <a:solidFill>
                            <a:srgbClr val="1F2A2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Kazam Energy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3E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dirty="0">
                          <a:solidFill>
                            <a:srgbClr val="1F2A2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66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3E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dirty="0">
                          <a:solidFill>
                            <a:srgbClr val="1F2A2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145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3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300" b="1" dirty="0">
                          <a:solidFill>
                            <a:srgbClr val="1F2A2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Exicom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dirty="0">
                          <a:solidFill>
                            <a:srgbClr val="1F2A2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409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dirty="0">
                          <a:solidFill>
                            <a:srgbClr val="1F2A2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1,069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6" name="Shape 2"/>
          <p:cNvSpPr/>
          <p:nvPr/>
        </p:nvSpPr>
        <p:spPr>
          <a:xfrm>
            <a:off x="6309360" y="3611880"/>
            <a:ext cx="5303520" cy="2651760"/>
          </a:xfrm>
          <a:prstGeom prst="roundRect">
            <a:avLst>
              <a:gd name="adj" fmla="val 2759"/>
            </a:avLst>
          </a:prstGeom>
          <a:solidFill>
            <a:srgbClr val="EAF3EF"/>
          </a:solidFill>
          <a:ln/>
        </p:spPr>
      </p:sp>
      <p:sp>
        <p:nvSpPr>
          <p:cNvPr id="7" name="Shape 3"/>
          <p:cNvSpPr/>
          <p:nvPr/>
        </p:nvSpPr>
        <p:spPr>
          <a:xfrm>
            <a:off x="6537960" y="3840480"/>
            <a:ext cx="502920" cy="502920"/>
          </a:xfrm>
          <a:prstGeom prst="ellipse">
            <a:avLst/>
          </a:prstGeom>
          <a:solidFill>
            <a:srgbClr val="FFFFFF"/>
          </a:solidFill>
          <a:ln/>
        </p:spPr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68719" y="3971239"/>
            <a:ext cx="241402" cy="241402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7315200" y="3840480"/>
            <a:ext cx="4114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A4A3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Key insight</a:t>
            </a:r>
            <a:endParaRPr lang="en-US" sz="1300" dirty="0"/>
          </a:p>
        </p:txBody>
      </p:sp>
      <p:sp>
        <p:nvSpPr>
          <p:cNvPr id="10" name="Text 5"/>
          <p:cNvSpPr/>
          <p:nvPr/>
        </p:nvSpPr>
        <p:spPr>
          <a:xfrm>
            <a:off x="6537960" y="4297680"/>
            <a:ext cx="4846320" cy="1828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250" dirty="0">
                <a:solidFill>
                  <a:srgbClr val="1F2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goEgo already has more referring domains and raw backlinks than Kazam, yet a lower Domain Authority. This is a link-quality problem, not a link-quantity one — good news, since outreach can be targeted rather than starting from zero.</a:t>
            </a:r>
            <a:endParaRPr lang="en-US" sz="1250" dirty="0"/>
          </a:p>
        </p:txBody>
      </p:sp>
      <p:sp>
        <p:nvSpPr>
          <p:cNvPr id="11" name="Text 6"/>
          <p:cNvSpPr/>
          <p:nvPr/>
        </p:nvSpPr>
        <p:spPr>
          <a:xfrm>
            <a:off x="457200" y="6473952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B6B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goEgo — SEO Audit &amp; Growth Proposal</a:t>
            </a:r>
            <a:endParaRPr lang="en-US" sz="900" dirty="0"/>
          </a:p>
        </p:txBody>
      </p:sp>
      <p:sp>
        <p:nvSpPr>
          <p:cNvPr id="12" name="Text 7"/>
          <p:cNvSpPr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B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9144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0F6E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TECHNICAL SEO AUDIT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566928"/>
            <a:ext cx="109728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F2A2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Screaming Frog Crawl Findings (162 URLs, 62 unique pages)</a:t>
            </a:r>
            <a:endParaRPr lang="en-US" sz="2800" dirty="0"/>
          </a:p>
        </p:txBody>
      </p:sp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371600"/>
          <a:ext cx="11064240" cy="4754883"/>
        </p:xfrm>
        <a:graphic>
          <a:graphicData uri="http://schemas.openxmlformats.org/drawingml/2006/table">
            <a:tbl>
              <a:tblPr/>
              <a:tblGrid>
                <a:gridCol w="26517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5778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79269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Issue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A4A3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Detail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A4A3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Affected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A4A3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Priority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A4A3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79269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50" b="1" dirty="0">
                          <a:solidFill>
                            <a:srgbClr val="1F2A2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URL / duplicate-content bloat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50" dirty="0">
                          <a:solidFill>
                            <a:srgbClr val="1F2A2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News page filter widget generates 100 near-identical URLs sharing one title/description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50" dirty="0">
                          <a:solidFill>
                            <a:srgbClr val="1F2A2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100 URLs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50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Critical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3A2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79269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50" b="1" dirty="0">
                          <a:solidFill>
                            <a:srgbClr val="1F2A2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Broken links to dead domain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3E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50" dirty="0">
                          <a:solidFill>
                            <a:srgbClr val="1F2A2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Links to goegonetwork.com return 404s/DNS failures — migration leftovers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3E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50" dirty="0">
                          <a:solidFill>
                            <a:srgbClr val="1F2A2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 links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3E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50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High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7A0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79269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50" b="1" dirty="0">
                          <a:solidFill>
                            <a:srgbClr val="1F2A2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Dead blog page live on site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50" dirty="0">
                          <a:solidFill>
                            <a:srgbClr val="1F2A2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/blog/hoev-raj-pathare returns Connection Refused, 0 words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50" dirty="0">
                          <a:solidFill>
                            <a:srgbClr val="1F2A2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 page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50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High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7A0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79269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50" b="1" dirty="0">
                          <a:solidFill>
                            <a:srgbClr val="1F2A2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Broken images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3E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50" dirty="0">
                          <a:solidFill>
                            <a:srgbClr val="1F2A2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 images fail to load, mostly “Humans of EV” banners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3E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50" dirty="0">
                          <a:solidFill>
                            <a:srgbClr val="1F2A2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 images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3E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50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Medium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C72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79269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50" b="1" dirty="0">
                          <a:solidFill>
                            <a:srgbClr val="1F2A2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Missing meta descriptions / H1s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50" dirty="0">
                          <a:solidFill>
                            <a:srgbClr val="1F2A2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Blog category hub pages and a few others missing basic tags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50" dirty="0">
                          <a:solidFill>
                            <a:srgbClr val="1F2A2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 &amp; 5 pages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50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Medium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C72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79269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50" b="1" dirty="0">
                          <a:solidFill>
                            <a:srgbClr val="1F2A2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Generic duplicate titles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3E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50" dirty="0">
                          <a:solidFill>
                            <a:srgbClr val="1F2A2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All 3 blog category pages share one non-descriptive title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3E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50" dirty="0">
                          <a:solidFill>
                            <a:srgbClr val="1F2A2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 pages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3E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50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Medium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C72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457200" y="6473952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B6B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goEgo — SEO Audit &amp; Growth Proposal</a:t>
            </a:r>
            <a:endParaRPr lang="en-US" sz="900" dirty="0"/>
          </a:p>
        </p:txBody>
      </p:sp>
      <p:sp>
        <p:nvSpPr>
          <p:cNvPr id="6" name="Text 3"/>
          <p:cNvSpPr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B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9144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0F6E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CONTENT AUDIT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566928"/>
            <a:ext cx="109728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F2A2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An Existing Habit, Pointed the Wrong Way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548640" y="1371600"/>
            <a:ext cx="110642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50" dirty="0">
                <a:solidFill>
                  <a:srgbClr val="1F2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goEgo's blog spans 3 categories, ~30 posts total — a real asset. The issue is what it's built for:</a:t>
            </a:r>
            <a:endParaRPr lang="en-US" sz="1350" dirty="0"/>
          </a:p>
        </p:txBody>
      </p:sp>
      <p:sp>
        <p:nvSpPr>
          <p:cNvPr id="5" name="Shape 3"/>
          <p:cNvSpPr/>
          <p:nvPr/>
        </p:nvSpPr>
        <p:spPr>
          <a:xfrm>
            <a:off x="548640" y="2103120"/>
            <a:ext cx="3520440" cy="2743200"/>
          </a:xfrm>
          <a:prstGeom prst="roundRect">
            <a:avLst>
              <a:gd name="adj" fmla="val 2667"/>
            </a:avLst>
          </a:prstGeom>
          <a:solidFill>
            <a:srgbClr val="EAF3EF"/>
          </a:solidFill>
          <a:ln/>
          <a:effectLst>
            <a:outerShdw blurRad="101600" dist="25400" dir="5400000" algn="bl" rotWithShape="0">
              <a:srgbClr val="000000">
                <a:alpha val="10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777240" y="2331720"/>
            <a:ext cx="548640" cy="548640"/>
          </a:xfrm>
          <a:prstGeom prst="ellipse">
            <a:avLst/>
          </a:prstGeom>
          <a:solidFill>
            <a:srgbClr val="FFFFFF"/>
          </a:solidFill>
          <a:ln/>
        </p:spPr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9886" y="2474366"/>
            <a:ext cx="263347" cy="263347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1463040" y="2377440"/>
            <a:ext cx="24231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A4A3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News</a:t>
            </a:r>
            <a:endParaRPr lang="en-US" sz="1500" dirty="0"/>
          </a:p>
        </p:txBody>
      </p:sp>
      <p:sp>
        <p:nvSpPr>
          <p:cNvPr id="9" name="Text 6"/>
          <p:cNvSpPr/>
          <p:nvPr/>
        </p:nvSpPr>
        <p:spPr>
          <a:xfrm>
            <a:off x="1463040" y="2724912"/>
            <a:ext cx="24231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0F6E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~15 posts</a:t>
            </a:r>
            <a:endParaRPr lang="en-US" sz="1100" dirty="0"/>
          </a:p>
        </p:txBody>
      </p:sp>
      <p:sp>
        <p:nvSpPr>
          <p:cNvPr id="10" name="Text 7"/>
          <p:cNvSpPr/>
          <p:nvPr/>
        </p:nvSpPr>
        <p:spPr>
          <a:xfrm>
            <a:off x="777240" y="3108960"/>
            <a:ext cx="306324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150" dirty="0">
                <a:solidFill>
                  <a:srgbClr val="1F2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Press releases (subsidy news, OCPP certification). Doesn't answer buyer search queries.</a:t>
            </a:r>
            <a:endParaRPr lang="en-US" sz="1150" dirty="0"/>
          </a:p>
        </p:txBody>
      </p:sp>
      <p:sp>
        <p:nvSpPr>
          <p:cNvPr id="11" name="Shape 8"/>
          <p:cNvSpPr/>
          <p:nvPr/>
        </p:nvSpPr>
        <p:spPr>
          <a:xfrm>
            <a:off x="777240" y="4343400"/>
            <a:ext cx="1371600" cy="347472"/>
          </a:xfrm>
          <a:prstGeom prst="roundRect">
            <a:avLst>
              <a:gd name="adj" fmla="val 15789"/>
            </a:avLst>
          </a:prstGeom>
          <a:solidFill>
            <a:srgbClr val="8A9690"/>
          </a:solidFill>
          <a:ln/>
        </p:spPr>
      </p:sp>
      <p:sp>
        <p:nvSpPr>
          <p:cNvPr id="12" name="Text 9"/>
          <p:cNvSpPr/>
          <p:nvPr/>
        </p:nvSpPr>
        <p:spPr>
          <a:xfrm>
            <a:off x="777240" y="4343400"/>
            <a:ext cx="13716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Low Priority</a:t>
            </a:r>
            <a:endParaRPr lang="en-US" sz="1000" dirty="0"/>
          </a:p>
        </p:txBody>
      </p:sp>
      <p:sp>
        <p:nvSpPr>
          <p:cNvPr id="13" name="Shape 10"/>
          <p:cNvSpPr/>
          <p:nvPr/>
        </p:nvSpPr>
        <p:spPr>
          <a:xfrm>
            <a:off x="4389120" y="2103120"/>
            <a:ext cx="3520440" cy="2743200"/>
          </a:xfrm>
          <a:prstGeom prst="roundRect">
            <a:avLst>
              <a:gd name="adj" fmla="val 2667"/>
            </a:avLst>
          </a:prstGeom>
          <a:solidFill>
            <a:srgbClr val="EAF3EF"/>
          </a:solidFill>
          <a:ln/>
          <a:effectLst>
            <a:outerShdw blurRad="101600" dist="25400" dir="5400000" algn="bl" rotWithShape="0">
              <a:srgbClr val="000000">
                <a:alpha val="10000"/>
              </a:srgbClr>
            </a:outerShdw>
          </a:effectLst>
        </p:spPr>
      </p:sp>
      <p:sp>
        <p:nvSpPr>
          <p:cNvPr id="14" name="Shape 11"/>
          <p:cNvSpPr/>
          <p:nvPr/>
        </p:nvSpPr>
        <p:spPr>
          <a:xfrm>
            <a:off x="4617720" y="2331720"/>
            <a:ext cx="548640" cy="548640"/>
          </a:xfrm>
          <a:prstGeom prst="ellipse">
            <a:avLst/>
          </a:prstGeom>
          <a:solidFill>
            <a:srgbClr val="FFFFFF"/>
          </a:solidFill>
          <a:ln/>
        </p:spPr>
      </p:sp>
      <p:pic>
        <p:nvPicPr>
          <p:cNvPr id="1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0366" y="2474366"/>
            <a:ext cx="263347" cy="263347"/>
          </a:xfrm>
          <a:prstGeom prst="rect">
            <a:avLst/>
          </a:prstGeom>
        </p:spPr>
      </p:pic>
      <p:sp>
        <p:nvSpPr>
          <p:cNvPr id="16" name="Text 12"/>
          <p:cNvSpPr/>
          <p:nvPr/>
        </p:nvSpPr>
        <p:spPr>
          <a:xfrm>
            <a:off x="5303520" y="2377440"/>
            <a:ext cx="24231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A4A3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Articles</a:t>
            </a:r>
            <a:endParaRPr lang="en-US" sz="1500" dirty="0"/>
          </a:p>
        </p:txBody>
      </p:sp>
      <p:sp>
        <p:nvSpPr>
          <p:cNvPr id="17" name="Text 13"/>
          <p:cNvSpPr/>
          <p:nvPr/>
        </p:nvSpPr>
        <p:spPr>
          <a:xfrm>
            <a:off x="5303520" y="2724912"/>
            <a:ext cx="24231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0F6E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~8 posts</a:t>
            </a:r>
            <a:endParaRPr lang="en-US" sz="1100" dirty="0"/>
          </a:p>
        </p:txBody>
      </p:sp>
      <p:sp>
        <p:nvSpPr>
          <p:cNvPr id="18" name="Text 14"/>
          <p:cNvSpPr/>
          <p:nvPr/>
        </p:nvSpPr>
        <p:spPr>
          <a:xfrm>
            <a:off x="4617720" y="3108960"/>
            <a:ext cx="306324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150" dirty="0">
                <a:solidFill>
                  <a:srgbClr val="1F2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Mixed brand-voice pieces. Generic, thin, dated 2021–2022 with no visible refresh.</a:t>
            </a:r>
            <a:endParaRPr lang="en-US" sz="1150" dirty="0"/>
          </a:p>
        </p:txBody>
      </p:sp>
      <p:sp>
        <p:nvSpPr>
          <p:cNvPr id="19" name="Shape 15"/>
          <p:cNvSpPr/>
          <p:nvPr/>
        </p:nvSpPr>
        <p:spPr>
          <a:xfrm>
            <a:off x="4617720" y="4343400"/>
            <a:ext cx="1371600" cy="347472"/>
          </a:xfrm>
          <a:prstGeom prst="roundRect">
            <a:avLst>
              <a:gd name="adj" fmla="val 15789"/>
            </a:avLst>
          </a:prstGeom>
          <a:solidFill>
            <a:srgbClr val="C97A0C"/>
          </a:solidFill>
          <a:ln/>
        </p:spPr>
      </p:sp>
      <p:sp>
        <p:nvSpPr>
          <p:cNvPr id="20" name="Text 16"/>
          <p:cNvSpPr/>
          <p:nvPr/>
        </p:nvSpPr>
        <p:spPr>
          <a:xfrm>
            <a:off x="4617720" y="4343400"/>
            <a:ext cx="13716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High Priority</a:t>
            </a:r>
            <a:endParaRPr lang="en-US" sz="1000" dirty="0"/>
          </a:p>
        </p:txBody>
      </p:sp>
      <p:sp>
        <p:nvSpPr>
          <p:cNvPr id="21" name="Shape 17"/>
          <p:cNvSpPr/>
          <p:nvPr/>
        </p:nvSpPr>
        <p:spPr>
          <a:xfrm>
            <a:off x="8229600" y="2103120"/>
            <a:ext cx="3520440" cy="2743200"/>
          </a:xfrm>
          <a:prstGeom prst="roundRect">
            <a:avLst>
              <a:gd name="adj" fmla="val 2667"/>
            </a:avLst>
          </a:prstGeom>
          <a:solidFill>
            <a:srgbClr val="EAF3EF"/>
          </a:solidFill>
          <a:ln/>
          <a:effectLst>
            <a:outerShdw blurRad="101600" dist="25400" dir="5400000" algn="bl" rotWithShape="0">
              <a:srgbClr val="000000">
                <a:alpha val="10000"/>
              </a:srgbClr>
            </a:outerShdw>
          </a:effectLst>
        </p:spPr>
      </p:sp>
      <p:sp>
        <p:nvSpPr>
          <p:cNvPr id="22" name="Shape 18"/>
          <p:cNvSpPr/>
          <p:nvPr/>
        </p:nvSpPr>
        <p:spPr>
          <a:xfrm>
            <a:off x="8458200" y="2331720"/>
            <a:ext cx="548640" cy="548640"/>
          </a:xfrm>
          <a:prstGeom prst="ellipse">
            <a:avLst/>
          </a:prstGeom>
          <a:solidFill>
            <a:srgbClr val="FFFFFF"/>
          </a:solidFill>
          <a:ln/>
        </p:spPr>
      </p:sp>
      <p:pic>
        <p:nvPicPr>
          <p:cNvPr id="23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00846" y="2474366"/>
            <a:ext cx="263347" cy="263347"/>
          </a:xfrm>
          <a:prstGeom prst="rect">
            <a:avLst/>
          </a:prstGeom>
        </p:spPr>
      </p:pic>
      <p:sp>
        <p:nvSpPr>
          <p:cNvPr id="24" name="Text 19"/>
          <p:cNvSpPr/>
          <p:nvPr/>
        </p:nvSpPr>
        <p:spPr>
          <a:xfrm>
            <a:off x="9144000" y="2377440"/>
            <a:ext cx="24231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A4A3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Humans of EV</a:t>
            </a:r>
            <a:endParaRPr lang="en-US" sz="1500" dirty="0"/>
          </a:p>
        </p:txBody>
      </p:sp>
      <p:sp>
        <p:nvSpPr>
          <p:cNvPr id="25" name="Text 20"/>
          <p:cNvSpPr/>
          <p:nvPr/>
        </p:nvSpPr>
        <p:spPr>
          <a:xfrm>
            <a:off x="9144000" y="2724912"/>
            <a:ext cx="24231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0F6E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~12 posts</a:t>
            </a:r>
            <a:endParaRPr lang="en-US" sz="1100" dirty="0"/>
          </a:p>
        </p:txBody>
      </p:sp>
      <p:sp>
        <p:nvSpPr>
          <p:cNvPr id="26" name="Text 21"/>
          <p:cNvSpPr/>
          <p:nvPr/>
        </p:nvSpPr>
        <p:spPr>
          <a:xfrm>
            <a:off x="8458200" y="3108960"/>
            <a:ext cx="306324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150" dirty="0">
                <a:solidFill>
                  <a:srgbClr val="1F2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Customer testimonials. Great for trust/brand, near-zero organic search value.</a:t>
            </a:r>
            <a:endParaRPr lang="en-US" sz="1150" dirty="0"/>
          </a:p>
        </p:txBody>
      </p:sp>
      <p:sp>
        <p:nvSpPr>
          <p:cNvPr id="27" name="Shape 22"/>
          <p:cNvSpPr/>
          <p:nvPr/>
        </p:nvSpPr>
        <p:spPr>
          <a:xfrm>
            <a:off x="8458200" y="4343400"/>
            <a:ext cx="1371600" cy="347472"/>
          </a:xfrm>
          <a:prstGeom prst="roundRect">
            <a:avLst>
              <a:gd name="adj" fmla="val 15789"/>
            </a:avLst>
          </a:prstGeom>
          <a:solidFill>
            <a:srgbClr val="8A9690"/>
          </a:solidFill>
          <a:ln/>
        </p:spPr>
      </p:sp>
      <p:sp>
        <p:nvSpPr>
          <p:cNvPr id="28" name="Text 23"/>
          <p:cNvSpPr/>
          <p:nvPr/>
        </p:nvSpPr>
        <p:spPr>
          <a:xfrm>
            <a:off x="8458200" y="4343400"/>
            <a:ext cx="13716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Low Priority</a:t>
            </a:r>
            <a:endParaRPr lang="en-US" sz="1000" dirty="0"/>
          </a:p>
        </p:txBody>
      </p:sp>
      <p:sp>
        <p:nvSpPr>
          <p:cNvPr id="29" name="Shape 24"/>
          <p:cNvSpPr/>
          <p:nvPr/>
        </p:nvSpPr>
        <p:spPr>
          <a:xfrm>
            <a:off x="548640" y="5074920"/>
            <a:ext cx="11064240" cy="1188720"/>
          </a:xfrm>
          <a:prstGeom prst="roundRect">
            <a:avLst>
              <a:gd name="adj" fmla="val 6154"/>
            </a:avLst>
          </a:prstGeom>
          <a:solidFill>
            <a:srgbClr val="0A4A34"/>
          </a:solidFill>
          <a:ln/>
        </p:spPr>
      </p:sp>
      <p:sp>
        <p:nvSpPr>
          <p:cNvPr id="30" name="Shape 25"/>
          <p:cNvSpPr/>
          <p:nvPr/>
        </p:nvSpPr>
        <p:spPr>
          <a:xfrm>
            <a:off x="777240" y="5257800"/>
            <a:ext cx="548640" cy="548640"/>
          </a:xfrm>
          <a:prstGeom prst="ellipse">
            <a:avLst/>
          </a:prstGeom>
          <a:solidFill>
            <a:srgbClr val="0F6E4F"/>
          </a:solidFill>
          <a:ln/>
        </p:spPr>
      </p:sp>
      <p:pic>
        <p:nvPicPr>
          <p:cNvPr id="31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9886" y="5400446"/>
            <a:ext cx="263347" cy="263347"/>
          </a:xfrm>
          <a:prstGeom prst="rect">
            <a:avLst/>
          </a:prstGeom>
        </p:spPr>
      </p:pic>
      <p:sp>
        <p:nvSpPr>
          <p:cNvPr id="32" name="Text 26"/>
          <p:cNvSpPr/>
          <p:nvPr/>
        </p:nvSpPr>
        <p:spPr>
          <a:xfrm>
            <a:off x="1600200" y="5166360"/>
            <a:ext cx="9784080" cy="960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single highest-leverage opportunity: redirect an already-active publishing habit toward the high-intent commercial queries driving traffic to competitors right now.</a:t>
            </a:r>
            <a:endParaRPr lang="en-US" sz="1300" dirty="0"/>
          </a:p>
        </p:txBody>
      </p:sp>
      <p:sp>
        <p:nvSpPr>
          <p:cNvPr id="33" name="Text 27"/>
          <p:cNvSpPr/>
          <p:nvPr/>
        </p:nvSpPr>
        <p:spPr>
          <a:xfrm>
            <a:off x="457200" y="6473952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B6B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goEgo — SEO Audit &amp; Growth Proposal</a:t>
            </a:r>
            <a:endParaRPr lang="en-US" sz="900" dirty="0"/>
          </a:p>
        </p:txBody>
      </p:sp>
      <p:sp>
        <p:nvSpPr>
          <p:cNvPr id="34" name="Text 28"/>
          <p:cNvSpPr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B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9144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0F6E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PRIORITIZED ROADMAP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566928"/>
            <a:ext cx="109728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F2A2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Three Phases to Real Visibility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48640" y="1463040"/>
            <a:ext cx="3520440" cy="4480560"/>
          </a:xfrm>
          <a:prstGeom prst="roundRect">
            <a:avLst>
              <a:gd name="adj" fmla="val 2078"/>
            </a:avLst>
          </a:prstGeom>
          <a:solidFill>
            <a:srgbClr val="EAF3EF"/>
          </a:solidFill>
          <a:ln/>
          <a:effectLst>
            <a:outerShdw blurRad="101600" dist="25400" dir="5400000" algn="bl" rotWithShape="0">
              <a:srgbClr val="000000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548640" y="1463040"/>
            <a:ext cx="3520440" cy="1051560"/>
          </a:xfrm>
          <a:prstGeom prst="roundRect">
            <a:avLst>
              <a:gd name="adj" fmla="val 6957"/>
            </a:avLst>
          </a:prstGeom>
          <a:solidFill>
            <a:srgbClr val="C97A0C"/>
          </a:solidFill>
          <a:ln/>
        </p:spPr>
      </p:sp>
      <p:sp>
        <p:nvSpPr>
          <p:cNvPr id="6" name="Shape 4"/>
          <p:cNvSpPr/>
          <p:nvPr/>
        </p:nvSpPr>
        <p:spPr>
          <a:xfrm>
            <a:off x="548640" y="2011680"/>
            <a:ext cx="3520440" cy="502920"/>
          </a:xfrm>
          <a:prstGeom prst="rect">
            <a:avLst/>
          </a:prstGeom>
          <a:solidFill>
            <a:srgbClr val="C97A0C"/>
          </a:solidFill>
          <a:ln/>
        </p:spPr>
      </p:sp>
      <p:sp>
        <p:nvSpPr>
          <p:cNvPr id="7" name="Shape 5"/>
          <p:cNvSpPr/>
          <p:nvPr/>
        </p:nvSpPr>
        <p:spPr>
          <a:xfrm>
            <a:off x="777240" y="1691640"/>
            <a:ext cx="594360" cy="594360"/>
          </a:xfrm>
          <a:prstGeom prst="ellipse">
            <a:avLst/>
          </a:prstGeom>
          <a:solidFill>
            <a:srgbClr val="FFFFFF"/>
          </a:solidFill>
          <a:ln/>
        </p:spPr>
      </p:sp>
      <p:pic>
        <p:nvPicPr>
          <p:cNvPr id="8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1774" y="1846174"/>
            <a:ext cx="285293" cy="285293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1508760" y="1627632"/>
            <a:ext cx="24231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Phase 1</a:t>
            </a:r>
            <a:endParaRPr lang="en-US" sz="1600" dirty="0"/>
          </a:p>
        </p:txBody>
      </p:sp>
      <p:sp>
        <p:nvSpPr>
          <p:cNvPr id="10" name="Text 7"/>
          <p:cNvSpPr/>
          <p:nvPr/>
        </p:nvSpPr>
        <p:spPr>
          <a:xfrm>
            <a:off x="1508760" y="1993392"/>
            <a:ext cx="24231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F0F5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Quick Wins · Weeks 1–4</a:t>
            </a:r>
            <a:endParaRPr lang="en-US" sz="1050" dirty="0"/>
          </a:p>
        </p:txBody>
      </p:sp>
      <p:sp>
        <p:nvSpPr>
          <p:cNvPr id="11" name="Text 8"/>
          <p:cNvSpPr/>
          <p:nvPr/>
        </p:nvSpPr>
        <p:spPr>
          <a:xfrm>
            <a:off x="804672" y="2743200"/>
            <a:ext cx="3017520" cy="30175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1000"/>
              </a:spcAft>
              <a:buSzPct val="100000"/>
              <a:buChar char="●"/>
            </a:pPr>
            <a:r>
              <a:rPr lang="en-US" sz="1150" dirty="0">
                <a:solidFill>
                  <a:srgbClr val="1F2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Fix News page URL bloat (canonical/noindex)</a:t>
            </a:r>
            <a:endParaRPr lang="en-US" sz="1150" dirty="0"/>
          </a:p>
          <a:p>
            <a:pPr marL="342900" indent="-342900">
              <a:spcAft>
                <a:spcPts val="1000"/>
              </a:spcAft>
              <a:buSzPct val="100000"/>
              <a:buChar char="●"/>
            </a:pPr>
            <a:r>
              <a:rPr lang="en-US" sz="1150" dirty="0">
                <a:solidFill>
                  <a:srgbClr val="1F2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Fix broken links &amp; dead blog page</a:t>
            </a:r>
            <a:endParaRPr lang="en-US" sz="1150" dirty="0"/>
          </a:p>
          <a:p>
            <a:pPr marL="342900" indent="-342900">
              <a:spcAft>
                <a:spcPts val="1000"/>
              </a:spcAft>
              <a:buSzPct val="100000"/>
              <a:buChar char="●"/>
            </a:pPr>
            <a:r>
              <a:rPr lang="en-US" sz="1150" dirty="0">
                <a:solidFill>
                  <a:srgbClr val="1F2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Replace broken images</a:t>
            </a:r>
            <a:endParaRPr lang="en-US" sz="1150" dirty="0"/>
          </a:p>
          <a:p>
            <a:pPr marL="342900" indent="-342900">
              <a:spcAft>
                <a:spcPts val="1000"/>
              </a:spcAft>
              <a:buSzPct val="100000"/>
              <a:buChar char="●"/>
            </a:pPr>
            <a:r>
              <a:rPr lang="en-US" sz="1150" dirty="0">
                <a:solidFill>
                  <a:srgbClr val="1F2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Add missing titles, meta descriptions, H1s</a:t>
            </a:r>
            <a:endParaRPr lang="en-US" sz="1150" dirty="0"/>
          </a:p>
        </p:txBody>
      </p:sp>
      <p:sp>
        <p:nvSpPr>
          <p:cNvPr id="12" name="Shape 9"/>
          <p:cNvSpPr/>
          <p:nvPr/>
        </p:nvSpPr>
        <p:spPr>
          <a:xfrm>
            <a:off x="4389120" y="1463040"/>
            <a:ext cx="3520440" cy="4480560"/>
          </a:xfrm>
          <a:prstGeom prst="roundRect">
            <a:avLst>
              <a:gd name="adj" fmla="val 2078"/>
            </a:avLst>
          </a:prstGeom>
          <a:solidFill>
            <a:srgbClr val="EAF3EF"/>
          </a:solidFill>
          <a:ln/>
          <a:effectLst>
            <a:outerShdw blurRad="101600" dist="25400" dir="5400000" algn="bl" rotWithShape="0">
              <a:srgbClr val="000000">
                <a:alpha val="10000"/>
              </a:srgbClr>
            </a:outerShdw>
          </a:effectLst>
        </p:spPr>
      </p:sp>
      <p:sp>
        <p:nvSpPr>
          <p:cNvPr id="13" name="Shape 10"/>
          <p:cNvSpPr/>
          <p:nvPr/>
        </p:nvSpPr>
        <p:spPr>
          <a:xfrm>
            <a:off x="4389120" y="1463040"/>
            <a:ext cx="3520440" cy="1051560"/>
          </a:xfrm>
          <a:prstGeom prst="roundRect">
            <a:avLst>
              <a:gd name="adj" fmla="val 6957"/>
            </a:avLst>
          </a:prstGeom>
          <a:solidFill>
            <a:srgbClr val="0F6E4F"/>
          </a:solidFill>
          <a:ln/>
        </p:spPr>
      </p:sp>
      <p:sp>
        <p:nvSpPr>
          <p:cNvPr id="14" name="Shape 11"/>
          <p:cNvSpPr/>
          <p:nvPr/>
        </p:nvSpPr>
        <p:spPr>
          <a:xfrm>
            <a:off x="4389120" y="2011680"/>
            <a:ext cx="3520440" cy="502920"/>
          </a:xfrm>
          <a:prstGeom prst="rect">
            <a:avLst/>
          </a:prstGeom>
          <a:solidFill>
            <a:srgbClr val="0F6E4F"/>
          </a:solidFill>
          <a:ln/>
        </p:spPr>
      </p:sp>
      <p:sp>
        <p:nvSpPr>
          <p:cNvPr id="15" name="Shape 12"/>
          <p:cNvSpPr/>
          <p:nvPr/>
        </p:nvSpPr>
        <p:spPr>
          <a:xfrm>
            <a:off x="4617720" y="1691640"/>
            <a:ext cx="594360" cy="594360"/>
          </a:xfrm>
          <a:prstGeom prst="ellipse">
            <a:avLst/>
          </a:prstGeom>
          <a:solidFill>
            <a:srgbClr val="FFFFFF"/>
          </a:solidFill>
          <a:ln/>
        </p:spPr>
      </p:sp>
      <p:pic>
        <p:nvPicPr>
          <p:cNvPr id="1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72254" y="1846174"/>
            <a:ext cx="285293" cy="285293"/>
          </a:xfrm>
          <a:prstGeom prst="rect">
            <a:avLst/>
          </a:prstGeom>
        </p:spPr>
      </p:pic>
      <p:sp>
        <p:nvSpPr>
          <p:cNvPr id="17" name="Text 13"/>
          <p:cNvSpPr/>
          <p:nvPr/>
        </p:nvSpPr>
        <p:spPr>
          <a:xfrm>
            <a:off x="5349240" y="1627632"/>
            <a:ext cx="24231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Phase 2</a:t>
            </a:r>
            <a:endParaRPr lang="en-US" sz="1600" dirty="0"/>
          </a:p>
        </p:txBody>
      </p:sp>
      <p:sp>
        <p:nvSpPr>
          <p:cNvPr id="18" name="Text 14"/>
          <p:cNvSpPr/>
          <p:nvPr/>
        </p:nvSpPr>
        <p:spPr>
          <a:xfrm>
            <a:off x="5349240" y="1993392"/>
            <a:ext cx="24231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F0F5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Foundation · Months 2–3</a:t>
            </a:r>
            <a:endParaRPr lang="en-US" sz="1050" dirty="0"/>
          </a:p>
        </p:txBody>
      </p:sp>
      <p:sp>
        <p:nvSpPr>
          <p:cNvPr id="19" name="Text 15"/>
          <p:cNvSpPr/>
          <p:nvPr/>
        </p:nvSpPr>
        <p:spPr>
          <a:xfrm>
            <a:off x="4645152" y="2743200"/>
            <a:ext cx="3017520" cy="30175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1000"/>
              </a:spcAft>
              <a:buSzPct val="100000"/>
              <a:buChar char="●"/>
            </a:pPr>
            <a:r>
              <a:rPr lang="en-US" sz="1150" dirty="0">
                <a:solidFill>
                  <a:srgbClr val="1F2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Keyword-map all solution pages</a:t>
            </a:r>
            <a:endParaRPr lang="en-US" sz="1150" dirty="0"/>
          </a:p>
          <a:p>
            <a:pPr marL="342900" indent="-342900">
              <a:spcAft>
                <a:spcPts val="1000"/>
              </a:spcAft>
              <a:buSzPct val="100000"/>
              <a:buChar char="●"/>
            </a:pPr>
            <a:r>
              <a:rPr lang="en-US" sz="1150" dirty="0">
                <a:solidFill>
                  <a:srgbClr val="1F2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Rewrite top 2–3 solution pages in depth</a:t>
            </a:r>
            <a:endParaRPr lang="en-US" sz="1150" dirty="0"/>
          </a:p>
          <a:p>
            <a:pPr marL="342900" indent="-342900">
              <a:spcAft>
                <a:spcPts val="1000"/>
              </a:spcAft>
              <a:buSzPct val="100000"/>
              <a:buChar char="●"/>
            </a:pPr>
            <a:r>
              <a:rPr lang="en-US" sz="1150" dirty="0">
                <a:solidFill>
                  <a:srgbClr val="1F2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Refresh strongest 2021–22 articles</a:t>
            </a:r>
            <a:endParaRPr lang="en-US" sz="1150" dirty="0"/>
          </a:p>
          <a:p>
            <a:pPr marL="342900" indent="-342900">
              <a:spcAft>
                <a:spcPts val="1000"/>
              </a:spcAft>
              <a:buSzPct val="100000"/>
              <a:buChar char="●"/>
            </a:pPr>
            <a:r>
              <a:rPr lang="en-US" sz="1150" dirty="0">
                <a:solidFill>
                  <a:srgbClr val="1F2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Verify GSC &amp; Analytics tracking</a:t>
            </a:r>
            <a:endParaRPr lang="en-US" sz="1150" dirty="0"/>
          </a:p>
        </p:txBody>
      </p:sp>
      <p:sp>
        <p:nvSpPr>
          <p:cNvPr id="20" name="Shape 16"/>
          <p:cNvSpPr/>
          <p:nvPr/>
        </p:nvSpPr>
        <p:spPr>
          <a:xfrm>
            <a:off x="8229600" y="1463040"/>
            <a:ext cx="3520440" cy="4480560"/>
          </a:xfrm>
          <a:prstGeom prst="roundRect">
            <a:avLst>
              <a:gd name="adj" fmla="val 2078"/>
            </a:avLst>
          </a:prstGeom>
          <a:solidFill>
            <a:srgbClr val="EAF3EF"/>
          </a:solidFill>
          <a:ln/>
          <a:effectLst>
            <a:outerShdw blurRad="101600" dist="25400" dir="5400000" algn="bl" rotWithShape="0">
              <a:srgbClr val="000000">
                <a:alpha val="10000"/>
              </a:srgbClr>
            </a:outerShdw>
          </a:effectLst>
        </p:spPr>
      </p:sp>
      <p:sp>
        <p:nvSpPr>
          <p:cNvPr id="21" name="Shape 17"/>
          <p:cNvSpPr/>
          <p:nvPr/>
        </p:nvSpPr>
        <p:spPr>
          <a:xfrm>
            <a:off x="8229600" y="1463040"/>
            <a:ext cx="3520440" cy="1051560"/>
          </a:xfrm>
          <a:prstGeom prst="roundRect">
            <a:avLst>
              <a:gd name="adj" fmla="val 6957"/>
            </a:avLst>
          </a:prstGeom>
          <a:solidFill>
            <a:srgbClr val="0A4A34"/>
          </a:solidFill>
          <a:ln/>
        </p:spPr>
      </p:sp>
      <p:sp>
        <p:nvSpPr>
          <p:cNvPr id="22" name="Shape 18"/>
          <p:cNvSpPr/>
          <p:nvPr/>
        </p:nvSpPr>
        <p:spPr>
          <a:xfrm>
            <a:off x="8229600" y="2011680"/>
            <a:ext cx="3520440" cy="502920"/>
          </a:xfrm>
          <a:prstGeom prst="rect">
            <a:avLst/>
          </a:prstGeom>
          <a:solidFill>
            <a:srgbClr val="0A4A34"/>
          </a:solidFill>
          <a:ln/>
        </p:spPr>
      </p:sp>
      <p:sp>
        <p:nvSpPr>
          <p:cNvPr id="23" name="Shape 19"/>
          <p:cNvSpPr/>
          <p:nvPr/>
        </p:nvSpPr>
        <p:spPr>
          <a:xfrm>
            <a:off x="8458200" y="1691640"/>
            <a:ext cx="594360" cy="594360"/>
          </a:xfrm>
          <a:prstGeom prst="ellipse">
            <a:avLst/>
          </a:prstGeom>
          <a:solidFill>
            <a:srgbClr val="FFFFFF"/>
          </a:solidFill>
          <a:ln/>
        </p:spPr>
      </p:sp>
      <p:pic>
        <p:nvPicPr>
          <p:cNvPr id="2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12734" y="1846174"/>
            <a:ext cx="285293" cy="285293"/>
          </a:xfrm>
          <a:prstGeom prst="rect">
            <a:avLst/>
          </a:prstGeom>
        </p:spPr>
      </p:pic>
      <p:sp>
        <p:nvSpPr>
          <p:cNvPr id="25" name="Text 20"/>
          <p:cNvSpPr/>
          <p:nvPr/>
        </p:nvSpPr>
        <p:spPr>
          <a:xfrm>
            <a:off x="9189720" y="1627632"/>
            <a:ext cx="24231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Phase 3</a:t>
            </a:r>
            <a:endParaRPr lang="en-US" sz="1600" dirty="0"/>
          </a:p>
        </p:txBody>
      </p:sp>
      <p:sp>
        <p:nvSpPr>
          <p:cNvPr id="26" name="Text 21"/>
          <p:cNvSpPr/>
          <p:nvPr/>
        </p:nvSpPr>
        <p:spPr>
          <a:xfrm>
            <a:off x="9189720" y="1993392"/>
            <a:ext cx="24231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F0F5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Growth · Months 3–12</a:t>
            </a:r>
            <a:endParaRPr lang="en-US" sz="1050" dirty="0"/>
          </a:p>
        </p:txBody>
      </p:sp>
      <p:sp>
        <p:nvSpPr>
          <p:cNvPr id="27" name="Text 22"/>
          <p:cNvSpPr/>
          <p:nvPr/>
        </p:nvSpPr>
        <p:spPr>
          <a:xfrm>
            <a:off x="8485632" y="2743200"/>
            <a:ext cx="3017520" cy="30175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1000"/>
              </a:spcAft>
              <a:buSzPct val="100000"/>
              <a:buChar char="●"/>
            </a:pPr>
            <a:r>
              <a:rPr lang="en-US" sz="1150" dirty="0">
                <a:solidFill>
                  <a:srgbClr val="1F2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Launch content calendar on gap keywords</a:t>
            </a:r>
            <a:endParaRPr lang="en-US" sz="1150" dirty="0"/>
          </a:p>
          <a:p>
            <a:pPr marL="342900" indent="-342900">
              <a:spcAft>
                <a:spcPts val="1000"/>
              </a:spcAft>
              <a:buSzPct val="100000"/>
              <a:buChar char="●"/>
            </a:pPr>
            <a:r>
              <a:rPr lang="en-US" sz="1150" dirty="0">
                <a:solidFill>
                  <a:srgbClr val="1F2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Internal linking to solution pages</a:t>
            </a:r>
            <a:endParaRPr lang="en-US" sz="1150" dirty="0"/>
          </a:p>
          <a:p>
            <a:pPr marL="342900" indent="-342900">
              <a:spcAft>
                <a:spcPts val="1000"/>
              </a:spcAft>
              <a:buSzPct val="100000"/>
              <a:buChar char="●"/>
            </a:pPr>
            <a:r>
              <a:rPr lang="en-US" sz="1150" dirty="0">
                <a:solidFill>
                  <a:srgbClr val="1F2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Targeted link-building / digital PR</a:t>
            </a:r>
            <a:endParaRPr lang="en-US" sz="1150" dirty="0"/>
          </a:p>
          <a:p>
            <a:pPr marL="342900" indent="-342900">
              <a:spcAft>
                <a:spcPts val="1000"/>
              </a:spcAft>
              <a:buSzPct val="100000"/>
              <a:buChar char="●"/>
            </a:pPr>
            <a:r>
              <a:rPr lang="en-US" sz="1150" dirty="0">
                <a:solidFill>
                  <a:srgbClr val="1F2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Monthly competitor rank tracking</a:t>
            </a:r>
            <a:endParaRPr lang="en-US" sz="1150" dirty="0"/>
          </a:p>
        </p:txBody>
      </p:sp>
      <p:sp>
        <p:nvSpPr>
          <p:cNvPr id="28" name="Text 23"/>
          <p:cNvSpPr/>
          <p:nvPr/>
        </p:nvSpPr>
        <p:spPr>
          <a:xfrm>
            <a:off x="457200" y="6473952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B6B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goEgo — SEO Audit &amp; Growth Proposal</a:t>
            </a:r>
            <a:endParaRPr lang="en-US" sz="900" dirty="0"/>
          </a:p>
        </p:txBody>
      </p:sp>
      <p:sp>
        <p:nvSpPr>
          <p:cNvPr id="29" name="Text 24"/>
          <p:cNvSpPr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B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9144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0F6E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PROPOSED ENGAGEMENT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566928"/>
            <a:ext cx="109728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F2A2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Choose the Scope That Fits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548640" y="1371600"/>
            <a:ext cx="110642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1F2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 tiers begin with the Phase 1 quick wins, since those issues are actively suppressing the rest of the site's performance.</a:t>
            </a:r>
            <a:endParaRPr lang="en-US" sz="1250" dirty="0"/>
          </a:p>
        </p:txBody>
      </p:sp>
      <p:graphicFrame>
        <p:nvGraphicFramePr>
          <p:cNvPr id="1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874520"/>
          <a:ext cx="11064240" cy="4297680"/>
        </p:xfrm>
        <a:graphic>
          <a:graphicData uri="http://schemas.openxmlformats.org/drawingml/2006/table">
            <a:tbl>
              <a:tblPr/>
              <a:tblGrid>
                <a:gridCol w="26517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072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0720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79806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3721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A4A3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Basic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A4A3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Growth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A4A3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Full-Service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A4A3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721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b="1" dirty="0">
                          <a:solidFill>
                            <a:srgbClr val="1F2A2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Technical fixes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1F2A2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Core fixes only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1F2A2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 ongoing monitoring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1F2A2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 Core Web Vitals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3721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b="1" dirty="0">
                          <a:solidFill>
                            <a:srgbClr val="1F2A2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On-page optimization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9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1F2A2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5–6 priority pages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9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1F2A2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All solution + key pages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9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1F2A2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All pages, refreshed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9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3721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b="1" dirty="0">
                          <a:solidFill>
                            <a:srgbClr val="1F2A2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Content / blog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1F2A2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1F2A2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 articles/month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1F2A2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4–6 articles/month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3721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b="1" dirty="0">
                          <a:solidFill>
                            <a:srgbClr val="1F2A2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Competitor tracking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9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1F2A2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9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1F2A2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Monthly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9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1F2A2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Weekly + backlink gap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9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3721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b="1" dirty="0">
                          <a:solidFill>
                            <a:srgbClr val="1F2A2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Link building / PR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1F2A2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1F2A2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1F2A2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Guest posts + PR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3721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b="1" dirty="0">
                          <a:solidFill>
                            <a:srgbClr val="1F2A2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Reporting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9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1F2A2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Monthly summary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9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1F2A2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Monthly + call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9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1F2A2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Monthly + call + quarterly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9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3721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b="1" dirty="0">
                          <a:solidFill>
                            <a:srgbClr val="0A4A3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Investment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3E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b="1" dirty="0">
                          <a:solidFill>
                            <a:srgbClr val="0A4A3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₹ ______ /mo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3E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b="1" dirty="0">
                          <a:solidFill>
                            <a:srgbClr val="0A4A3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₹ ______ /mo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3E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b="1" dirty="0">
                          <a:solidFill>
                            <a:srgbClr val="0A4A3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₹ ______ /mo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3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6" name="Text 3"/>
          <p:cNvSpPr/>
          <p:nvPr/>
        </p:nvSpPr>
        <p:spPr>
          <a:xfrm>
            <a:off x="457200" y="6473952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B6B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goEgo — SEO Audit &amp; Growth Proposal</a:t>
            </a:r>
            <a:endParaRPr lang="en-US" sz="900" dirty="0"/>
          </a:p>
        </p:txBody>
      </p:sp>
      <p:sp>
        <p:nvSpPr>
          <p:cNvPr id="7" name="Text 4"/>
          <p:cNvSpPr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B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9144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0F6E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EXPECTED OUTCOMES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566928"/>
            <a:ext cx="109728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F2A2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to Expect, and When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822960" y="2999232"/>
            <a:ext cx="10515600" cy="0"/>
          </a:xfrm>
          <a:prstGeom prst="line">
            <a:avLst/>
          </a:prstGeom>
          <a:noFill/>
          <a:ln w="31750">
            <a:solidFill>
              <a:srgbClr val="0F6E4F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881378" y="2743200"/>
            <a:ext cx="512064" cy="512064"/>
          </a:xfrm>
          <a:prstGeom prst="ellipse">
            <a:avLst/>
          </a:prstGeom>
          <a:solidFill>
            <a:srgbClr val="C97A0C"/>
          </a:solidFill>
          <a:ln/>
        </p:spPr>
      </p:sp>
      <p:sp>
        <p:nvSpPr>
          <p:cNvPr id="6" name="Text 4"/>
          <p:cNvSpPr/>
          <p:nvPr/>
        </p:nvSpPr>
        <p:spPr>
          <a:xfrm>
            <a:off x="1881378" y="2743200"/>
            <a:ext cx="512064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875538" y="3429000"/>
            <a:ext cx="2514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50" b="1" dirty="0">
                <a:solidFill>
                  <a:srgbClr val="0A4A3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Weeks 1–4</a:t>
            </a:r>
            <a:endParaRPr lang="en-US" sz="1350" dirty="0"/>
          </a:p>
        </p:txBody>
      </p:sp>
      <p:sp>
        <p:nvSpPr>
          <p:cNvPr id="8" name="Text 6"/>
          <p:cNvSpPr/>
          <p:nvPr/>
        </p:nvSpPr>
        <p:spPr>
          <a:xfrm>
            <a:off x="875538" y="3840480"/>
            <a:ext cx="251460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1100" dirty="0">
                <a:solidFill>
                  <a:srgbClr val="1F2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Technical issues resolved; crawl &amp; index health improves</a:t>
            </a:r>
            <a:endParaRPr lang="en-US" sz="1100" dirty="0"/>
          </a:p>
        </p:txBody>
      </p:sp>
      <p:sp>
        <p:nvSpPr>
          <p:cNvPr id="9" name="Shape 7"/>
          <p:cNvSpPr/>
          <p:nvPr/>
        </p:nvSpPr>
        <p:spPr>
          <a:xfrm>
            <a:off x="4510278" y="2743200"/>
            <a:ext cx="512064" cy="512064"/>
          </a:xfrm>
          <a:prstGeom prst="ellipse">
            <a:avLst/>
          </a:prstGeom>
          <a:solidFill>
            <a:srgbClr val="0A4A34"/>
          </a:solidFill>
          <a:ln/>
        </p:spPr>
      </p:sp>
      <p:sp>
        <p:nvSpPr>
          <p:cNvPr id="10" name="Text 8"/>
          <p:cNvSpPr/>
          <p:nvPr/>
        </p:nvSpPr>
        <p:spPr>
          <a:xfrm>
            <a:off x="4510278" y="2743200"/>
            <a:ext cx="512064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3504438" y="3429000"/>
            <a:ext cx="2514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50" b="1" dirty="0">
                <a:solidFill>
                  <a:srgbClr val="0A4A3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Months 2–3</a:t>
            </a:r>
            <a:endParaRPr lang="en-US" sz="1350" dirty="0"/>
          </a:p>
        </p:txBody>
      </p:sp>
      <p:sp>
        <p:nvSpPr>
          <p:cNvPr id="12" name="Text 10"/>
          <p:cNvSpPr/>
          <p:nvPr/>
        </p:nvSpPr>
        <p:spPr>
          <a:xfrm>
            <a:off x="3504438" y="3840480"/>
            <a:ext cx="251460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1100" dirty="0">
                <a:solidFill>
                  <a:srgbClr val="1F2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Early ranking movement on lower-competition, high-intent long-tail terms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7139178" y="2743200"/>
            <a:ext cx="512064" cy="512064"/>
          </a:xfrm>
          <a:prstGeom prst="ellipse">
            <a:avLst/>
          </a:prstGeom>
          <a:solidFill>
            <a:srgbClr val="0A4A34"/>
          </a:solidFill>
          <a:ln/>
        </p:spPr>
      </p:sp>
      <p:sp>
        <p:nvSpPr>
          <p:cNvPr id="14" name="Text 12"/>
          <p:cNvSpPr/>
          <p:nvPr/>
        </p:nvSpPr>
        <p:spPr>
          <a:xfrm>
            <a:off x="7139178" y="2743200"/>
            <a:ext cx="512064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6133338" y="3429000"/>
            <a:ext cx="2514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50" b="1" dirty="0">
                <a:solidFill>
                  <a:srgbClr val="0A4A3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Months 3–6</a:t>
            </a:r>
            <a:endParaRPr lang="en-US" sz="1350" dirty="0"/>
          </a:p>
        </p:txBody>
      </p:sp>
      <p:sp>
        <p:nvSpPr>
          <p:cNvPr id="16" name="Text 14"/>
          <p:cNvSpPr/>
          <p:nvPr/>
        </p:nvSpPr>
        <p:spPr>
          <a:xfrm>
            <a:off x="6133338" y="3840480"/>
            <a:ext cx="251460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1100" dirty="0">
                <a:solidFill>
                  <a:srgbClr val="1F2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Measurable organic traffic growth to priority solution pages</a:t>
            </a:r>
            <a:endParaRPr lang="en-US" sz="1100" dirty="0"/>
          </a:p>
        </p:txBody>
      </p:sp>
      <p:sp>
        <p:nvSpPr>
          <p:cNvPr id="17" name="Shape 15"/>
          <p:cNvSpPr/>
          <p:nvPr/>
        </p:nvSpPr>
        <p:spPr>
          <a:xfrm>
            <a:off x="9768078" y="2743200"/>
            <a:ext cx="512064" cy="512064"/>
          </a:xfrm>
          <a:prstGeom prst="ellipse">
            <a:avLst/>
          </a:prstGeom>
          <a:solidFill>
            <a:srgbClr val="0A4A34"/>
          </a:solidFill>
          <a:ln/>
        </p:spPr>
      </p:sp>
      <p:sp>
        <p:nvSpPr>
          <p:cNvPr id="18" name="Text 16"/>
          <p:cNvSpPr/>
          <p:nvPr/>
        </p:nvSpPr>
        <p:spPr>
          <a:xfrm>
            <a:off x="9768078" y="2743200"/>
            <a:ext cx="512064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8762238" y="3429000"/>
            <a:ext cx="2514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50" b="1" dirty="0">
                <a:solidFill>
                  <a:srgbClr val="0A4A3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Months 6–12</a:t>
            </a:r>
            <a:endParaRPr lang="en-US" sz="1350" dirty="0"/>
          </a:p>
        </p:txBody>
      </p:sp>
      <p:sp>
        <p:nvSpPr>
          <p:cNvPr id="20" name="Text 18"/>
          <p:cNvSpPr/>
          <p:nvPr/>
        </p:nvSpPr>
        <p:spPr>
          <a:xfrm>
            <a:off x="8762238" y="3840480"/>
            <a:ext cx="251460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1100" dirty="0">
                <a:solidFill>
                  <a:srgbClr val="1F2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Meaningful gains on competitive terms; organic becomes a real lead source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548640" y="5715000"/>
            <a:ext cx="110642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i="1" dirty="0">
                <a:solidFill>
                  <a:srgbClr val="5B6B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SEO timelines are directional, not guaranteed — actual results depend on execution consistency, competitor activity, and search algorithm changes.</a:t>
            </a:r>
            <a:endParaRPr lang="en-US" sz="1100" dirty="0"/>
          </a:p>
        </p:txBody>
      </p:sp>
      <p:sp>
        <p:nvSpPr>
          <p:cNvPr id="22" name="Text 20"/>
          <p:cNvSpPr/>
          <p:nvPr/>
        </p:nvSpPr>
        <p:spPr>
          <a:xfrm>
            <a:off x="457200" y="6473952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B6B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goEgo — SEO Audit &amp; Growth Proposal</a:t>
            </a:r>
            <a:endParaRPr lang="en-US" sz="900" dirty="0"/>
          </a:p>
        </p:txBody>
      </p:sp>
      <p:sp>
        <p:nvSpPr>
          <p:cNvPr id="23" name="Text 21"/>
          <p:cNvSpPr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B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A4A3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1371600" y="-1645920"/>
            <a:ext cx="4114800" cy="4114800"/>
          </a:xfrm>
          <a:prstGeom prst="ellipse">
            <a:avLst/>
          </a:prstGeom>
          <a:solidFill>
            <a:srgbClr val="0F6E4F">
              <a:alpha val="22000"/>
            </a:srgbClr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640080"/>
            <a:ext cx="91440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kern="0" spc="200" dirty="0">
                <a:solidFill>
                  <a:srgbClr val="5EAE8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NEXT STEPS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640080" y="1051560"/>
            <a:ext cx="91440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Let's Get Started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640080" y="2194560"/>
            <a:ext cx="502920" cy="502920"/>
          </a:xfrm>
          <a:prstGeom prst="ellipse">
            <a:avLst/>
          </a:prstGeom>
          <a:solidFill>
            <a:srgbClr val="0F6E4F"/>
          </a:solidFill>
          <a:ln/>
        </p:spPr>
      </p:sp>
      <p:sp>
        <p:nvSpPr>
          <p:cNvPr id="6" name="Text 4"/>
          <p:cNvSpPr/>
          <p:nvPr/>
        </p:nvSpPr>
        <p:spPr>
          <a:xfrm>
            <a:off x="640080" y="2194560"/>
            <a:ext cx="502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1371600" y="2148840"/>
            <a:ext cx="96012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EAF3E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Review and select a tier (or a custom scope combining elements of each)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640080" y="3063240"/>
            <a:ext cx="502920" cy="502920"/>
          </a:xfrm>
          <a:prstGeom prst="ellipse">
            <a:avLst/>
          </a:prstGeom>
          <a:solidFill>
            <a:srgbClr val="0F6E4F"/>
          </a:solidFill>
          <a:ln/>
        </p:spPr>
      </p:sp>
      <p:sp>
        <p:nvSpPr>
          <p:cNvPr id="9" name="Text 7"/>
          <p:cNvSpPr/>
          <p:nvPr/>
        </p:nvSpPr>
        <p:spPr>
          <a:xfrm>
            <a:off x="640080" y="3063240"/>
            <a:ext cx="502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1371600" y="3017520"/>
            <a:ext cx="96012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EAF3E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Grant access to Google Search Console, Google Analytics, and website CMS</a:t>
            </a:r>
            <a:endParaRPr lang="en-US" sz="1500" dirty="0"/>
          </a:p>
        </p:txBody>
      </p:sp>
      <p:sp>
        <p:nvSpPr>
          <p:cNvPr id="11" name="Shape 9"/>
          <p:cNvSpPr/>
          <p:nvPr/>
        </p:nvSpPr>
        <p:spPr>
          <a:xfrm>
            <a:off x="640080" y="3931920"/>
            <a:ext cx="502920" cy="502920"/>
          </a:xfrm>
          <a:prstGeom prst="ellipse">
            <a:avLst/>
          </a:prstGeom>
          <a:solidFill>
            <a:srgbClr val="0F6E4F"/>
          </a:solidFill>
          <a:ln/>
        </p:spPr>
      </p:sp>
      <p:sp>
        <p:nvSpPr>
          <p:cNvPr id="12" name="Text 10"/>
          <p:cNvSpPr/>
          <p:nvPr/>
        </p:nvSpPr>
        <p:spPr>
          <a:xfrm>
            <a:off x="640080" y="3931920"/>
            <a:ext cx="502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1371600" y="3886200"/>
            <a:ext cx="96012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EAF3E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Sign off on Phase 1 quick wins to begin immediately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640080" y="4800600"/>
            <a:ext cx="502920" cy="502920"/>
          </a:xfrm>
          <a:prstGeom prst="ellipse">
            <a:avLst/>
          </a:prstGeom>
          <a:solidFill>
            <a:srgbClr val="0F6E4F"/>
          </a:solidFill>
          <a:ln/>
        </p:spPr>
      </p:sp>
      <p:sp>
        <p:nvSpPr>
          <p:cNvPr id="15" name="Text 13"/>
          <p:cNvSpPr/>
          <p:nvPr/>
        </p:nvSpPr>
        <p:spPr>
          <a:xfrm>
            <a:off x="640080" y="4800600"/>
            <a:ext cx="502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1371600" y="4754880"/>
            <a:ext cx="96012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EAF3E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Schedule a monthly check-in cadence</a:t>
            </a:r>
            <a:endParaRPr lang="en-US" sz="1500" dirty="0"/>
          </a:p>
        </p:txBody>
      </p:sp>
      <p:sp>
        <p:nvSpPr>
          <p:cNvPr id="17" name="Text 15"/>
          <p:cNvSpPr/>
          <p:nvPr/>
        </p:nvSpPr>
        <p:spPr>
          <a:xfrm>
            <a:off x="640080" y="6035040"/>
            <a:ext cx="10058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AACBB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Thank you for the opportunity to review goEgo's website.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1356</Words>
  <Application>Microsoft Office PowerPoint</Application>
  <PresentationFormat>Widescreen</PresentationFormat>
  <Paragraphs>248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Calibri</vt:lpstr>
      <vt:lpstr>Cambria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goEgo SEO Audit &amp; Growth Proposal</dc:title>
  <dc:subject>PptxGenJS Presentation</dc:subject>
  <dc:creator>SEO Freelance</dc:creator>
  <cp:lastModifiedBy>Admin</cp:lastModifiedBy>
  <cp:revision>2</cp:revision>
  <dcterms:created xsi:type="dcterms:W3CDTF">2026-07-04T14:17:26Z</dcterms:created>
  <dcterms:modified xsi:type="dcterms:W3CDTF">2026-08-10T13:07:52Z</dcterms:modified>
</cp:coreProperties>
</file>